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7" r:id="rId5"/>
    <p:sldId id="277" r:id="rId6"/>
    <p:sldId id="276" r:id="rId7"/>
    <p:sldId id="278" r:id="rId8"/>
    <p:sldId id="264" r:id="rId9"/>
    <p:sldId id="279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80" r:id="rId22"/>
    <p:sldId id="293" r:id="rId23"/>
    <p:sldId id="259" r:id="rId24"/>
    <p:sldId id="283" r:id="rId25"/>
    <p:sldId id="282" r:id="rId26"/>
    <p:sldId id="284" r:id="rId27"/>
    <p:sldId id="294" r:id="rId28"/>
    <p:sldId id="262" r:id="rId29"/>
    <p:sldId id="291" r:id="rId30"/>
    <p:sldId id="292" r:id="rId31"/>
    <p:sldId id="263" r:id="rId32"/>
    <p:sldId id="286" r:id="rId33"/>
    <p:sldId id="287" r:id="rId34"/>
    <p:sldId id="285" r:id="rId35"/>
    <p:sldId id="288" r:id="rId36"/>
    <p:sldId id="290" r:id="rId37"/>
    <p:sldId id="289" r:id="rId3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32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47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 smtClean="0"/>
              <a:t>클릭하여 마스터 부제목 스타일 편집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5838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68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880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1331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747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08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510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676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494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177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811CB-EE6D-46EC-88A9-A284A7C495A3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121E3-029D-4EF7-8784-0EC568422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431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openai.com/blog/webgpt/#samples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allenai.org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ko.dict.naver.com/#/entry/koko/19dffee1bc204c1f81fd3cbbe89ce1e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51345" y="1122363"/>
            <a:ext cx="9716655" cy="2387600"/>
          </a:xfrm>
        </p:spPr>
        <p:txBody>
          <a:bodyPr/>
          <a:lstStyle/>
          <a:p>
            <a:r>
              <a:rPr lang="en-US" altLang="ko-KR" dirty="0"/>
              <a:t>7</a:t>
            </a:r>
            <a:r>
              <a:rPr lang="ko-KR" altLang="en-US" dirty="0" smtClean="0"/>
              <a:t>장 인공일반지능과 </a:t>
            </a:r>
            <a:r>
              <a:rPr lang="en-US" altLang="ko-KR" dirty="0" smtClean="0"/>
              <a:t>GPT-3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ko-KR" altLang="en-US" dirty="0" smtClean="0"/>
              <a:t>용 환 승</a:t>
            </a:r>
            <a:endParaRPr lang="en-US" altLang="ko-KR" dirty="0" smtClean="0"/>
          </a:p>
          <a:p>
            <a:r>
              <a:rPr lang="ko-KR" altLang="en-US" dirty="0" smtClean="0"/>
              <a:t>이화여자대학교 컴퓨터공학과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62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GPT-3 </a:t>
            </a:r>
            <a:r>
              <a:rPr lang="ko-KR" altLang="en-US" dirty="0" smtClean="0"/>
              <a:t>응용분야</a:t>
            </a:r>
            <a:r>
              <a:rPr lang="en-US" altLang="ko-KR" dirty="0" smtClean="0"/>
              <a:t>: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이미지 생성 </a:t>
            </a:r>
            <a:r>
              <a:rPr lang="en-US" altLang="ko-KR" dirty="0" smtClean="0"/>
              <a:t>DALLE-E, </a:t>
            </a:r>
            <a:r>
              <a:rPr lang="en-US" altLang="ko-KR" dirty="0" err="1" smtClean="0"/>
              <a:t>OpenAI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2021.1.5</a:t>
            </a:r>
          </a:p>
          <a:p>
            <a:pPr lvl="1"/>
            <a:r>
              <a:rPr lang="en-US" altLang="ko-KR" b="1" dirty="0" smtClean="0"/>
              <a:t>‘</a:t>
            </a:r>
            <a:r>
              <a:rPr lang="ko-KR" altLang="en-US" b="1" dirty="0" smtClean="0"/>
              <a:t>오픈 </a:t>
            </a:r>
            <a:r>
              <a:rPr lang="en-US" altLang="ko-KR" b="1" dirty="0" smtClean="0"/>
              <a:t>AI</a:t>
            </a:r>
            <a:r>
              <a:rPr lang="ko-KR" altLang="en-US" b="1" dirty="0" smtClean="0"/>
              <a:t>가 적힌 작은 간판</a:t>
            </a:r>
            <a:r>
              <a:rPr lang="en-US" altLang="ko-KR" b="1" dirty="0" smtClean="0"/>
              <a:t>‘ </a:t>
            </a:r>
            <a:r>
              <a:rPr lang="ko-KR" altLang="en-US" dirty="0" smtClean="0"/>
              <a:t>지시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텍스트를 픽셀로 변환</a:t>
            </a:r>
            <a:r>
              <a:rPr lang="en-US" altLang="ko-KR" dirty="0" smtClean="0"/>
              <a:t>? </a:t>
            </a:r>
            <a:r>
              <a:rPr lang="ko-KR" altLang="en-US" dirty="0" smtClean="0"/>
              <a:t>학습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이미지와 캡션을 활용</a:t>
            </a:r>
            <a:endParaRPr lang="en-US" altLang="ko-KR" dirty="0" smtClean="0"/>
          </a:p>
          <a:p>
            <a:r>
              <a:rPr lang="en-US" altLang="ko-KR" dirty="0" smtClean="0"/>
              <a:t>“</a:t>
            </a:r>
            <a:r>
              <a:rPr lang="ko-KR" altLang="en-US" dirty="0" smtClean="0"/>
              <a:t>개를 </a:t>
            </a:r>
            <a:r>
              <a:rPr lang="ko-KR" altLang="en-US" dirty="0" err="1" smtClean="0"/>
              <a:t>산책시키는</a:t>
            </a:r>
            <a:r>
              <a:rPr lang="ko-KR" altLang="en-US" dirty="0" smtClean="0"/>
              <a:t> 아기 무</a:t>
            </a:r>
            <a:r>
              <a:rPr lang="en-US" altLang="ko-KR" dirty="0" smtClean="0"/>
              <a:t>”</a:t>
            </a:r>
          </a:p>
          <a:p>
            <a:pPr lvl="1"/>
            <a:r>
              <a:rPr lang="ko-KR" altLang="en-US" dirty="0" smtClean="0"/>
              <a:t>사물</a:t>
            </a:r>
            <a:r>
              <a:rPr lang="en-US" altLang="ko-KR" dirty="0" smtClean="0"/>
              <a:t> </a:t>
            </a:r>
            <a:r>
              <a:rPr lang="ko-KR" altLang="en-US" dirty="0" smtClean="0"/>
              <a:t>의인화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관련없는</a:t>
            </a:r>
            <a:r>
              <a:rPr lang="ko-KR" altLang="en-US" dirty="0" smtClean="0"/>
              <a:t> 개념을 결합</a:t>
            </a:r>
            <a:endParaRPr lang="en-US" altLang="ko-KR" dirty="0" smtClean="0"/>
          </a:p>
          <a:p>
            <a:r>
              <a:rPr lang="ko-KR" altLang="en-US" dirty="0" smtClean="0"/>
              <a:t>현실세계에 없는 것</a:t>
            </a:r>
            <a:r>
              <a:rPr lang="en-US" altLang="ko-KR" dirty="0"/>
              <a:t> </a:t>
            </a:r>
            <a:r>
              <a:rPr lang="ko-KR" altLang="en-US" dirty="0" smtClean="0"/>
              <a:t>생성</a:t>
            </a:r>
            <a:endParaRPr lang="en-US" altLang="ko-KR" dirty="0" smtClean="0"/>
          </a:p>
          <a:p>
            <a:pPr lvl="1"/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창조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358" y="82296"/>
            <a:ext cx="5396983" cy="216712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499" y="3387266"/>
            <a:ext cx="6194402" cy="258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534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DALLE-E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4075795" cy="4351338"/>
          </a:xfrm>
        </p:spPr>
        <p:txBody>
          <a:bodyPr/>
          <a:lstStyle/>
          <a:p>
            <a:r>
              <a:rPr lang="en-US" altLang="ko-KR" dirty="0" smtClean="0"/>
              <a:t>“</a:t>
            </a:r>
            <a:r>
              <a:rPr lang="ko-KR" altLang="en-US" dirty="0" smtClean="0"/>
              <a:t>해가 떠오르는</a:t>
            </a:r>
            <a:r>
              <a:rPr lang="en-US" altLang="ko-KR" dirty="0" smtClean="0"/>
              <a:t> </a:t>
            </a:r>
            <a:r>
              <a:rPr lang="ko-KR" altLang="en-US" dirty="0" smtClean="0"/>
              <a:t>들판에 앉은 카피바라</a:t>
            </a:r>
            <a:r>
              <a:rPr lang="en-US" altLang="ko-KR" dirty="0" smtClean="0"/>
              <a:t>”</a:t>
            </a:r>
          </a:p>
          <a:p>
            <a:r>
              <a:rPr lang="ko-KR" altLang="en-US" dirty="0" smtClean="0"/>
              <a:t>인간의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상상을 스케치로 전환</a:t>
            </a:r>
            <a:endParaRPr lang="en-US" altLang="ko-KR" dirty="0" smtClean="0"/>
          </a:p>
          <a:p>
            <a:r>
              <a:rPr lang="ko-KR" altLang="en-US" dirty="0" smtClean="0"/>
              <a:t>스타일까지 선택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모네</a:t>
            </a:r>
            <a:r>
              <a:rPr lang="en-US" altLang="ko-KR" dirty="0" smtClean="0"/>
              <a:t>/</a:t>
            </a:r>
            <a:r>
              <a:rPr lang="ko-KR" altLang="en-US" dirty="0" smtClean="0"/>
              <a:t>그림</a:t>
            </a:r>
            <a:r>
              <a:rPr lang="en-US" altLang="ko-KR" dirty="0" smtClean="0"/>
              <a:t>/</a:t>
            </a:r>
            <a:r>
              <a:rPr lang="ko-KR" altLang="en-US" dirty="0" smtClean="0"/>
              <a:t>목탄</a:t>
            </a:r>
            <a:r>
              <a:rPr lang="en-US" altLang="ko-KR" dirty="0" smtClean="0"/>
              <a:t>/</a:t>
            </a:r>
            <a:r>
              <a:rPr lang="ko-KR" altLang="en-US" dirty="0" smtClean="0"/>
              <a:t>크레용 등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995" y="164592"/>
            <a:ext cx="7098285" cy="428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20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시대별 이미지도 선택 생성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시대별 전화기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064" y="1825625"/>
            <a:ext cx="7341859" cy="487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33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단추를 푼 파란 색 셔츠와 검은 색 </a:t>
            </a:r>
            <a:r>
              <a:rPr lang="ko-KR" altLang="en-US" dirty="0" err="1" smtClean="0"/>
              <a:t>트라우저를</a:t>
            </a:r>
            <a:r>
              <a:rPr lang="ko-KR" altLang="en-US" dirty="0" smtClean="0"/>
              <a:t> 입은 남자 마네킹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153" y="2300034"/>
            <a:ext cx="7992590" cy="362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89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Image GPT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부분 이미지를 입력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이미지 완성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endParaRPr lang="en-US" altLang="ko-KR" dirty="0" smtClean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ko-KR" altLang="en-US" dirty="0" smtClean="0">
                <a:sym typeface="Wingdings" panose="05000000000000000000" pitchFamily="2" charset="2"/>
              </a:rPr>
              <a:t>새로운 이미지 생성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377" y="190258"/>
            <a:ext cx="5169990" cy="261009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892" y="4167028"/>
            <a:ext cx="6916115" cy="227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700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OpenAI</a:t>
            </a:r>
            <a:r>
              <a:rPr lang="en-US" altLang="ko-KR" dirty="0" smtClean="0"/>
              <a:t> Microscope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딥러닝</a:t>
            </a:r>
            <a:r>
              <a:rPr lang="ko-KR" altLang="en-US" dirty="0" smtClean="0"/>
              <a:t> 모델의 중간 노드들을 가시화</a:t>
            </a:r>
            <a:endParaRPr lang="en-US" altLang="ko-KR" dirty="0" smtClean="0"/>
          </a:p>
          <a:p>
            <a:r>
              <a:rPr lang="ko-KR" altLang="en-US" dirty="0" smtClean="0"/>
              <a:t>학습 방법을 이해할 수 있음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사람의 </a:t>
            </a:r>
            <a:r>
              <a:rPr lang="ko-KR" altLang="en-US" dirty="0" err="1" smtClean="0"/>
              <a:t>뇌속을</a:t>
            </a:r>
            <a:r>
              <a:rPr lang="ko-KR" altLang="en-US" dirty="0" smtClean="0"/>
              <a:t> 보는 듯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268" y="2618917"/>
            <a:ext cx="6450779" cy="423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327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812" y="228600"/>
            <a:ext cx="8334375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247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27" y="289804"/>
            <a:ext cx="9572048" cy="545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022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19" y="804217"/>
            <a:ext cx="9783762" cy="545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625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DBMS</a:t>
            </a:r>
            <a:r>
              <a:rPr lang="ko-KR" altLang="en-US" b="1" dirty="0"/>
              <a:t>의 </a:t>
            </a:r>
            <a:r>
              <a:rPr lang="en-US" altLang="ko-KR" b="1" dirty="0"/>
              <a:t>SQL </a:t>
            </a:r>
            <a:r>
              <a:rPr lang="ko-KR" altLang="en-US" b="1" dirty="0"/>
              <a:t>명령문 </a:t>
            </a:r>
            <a:r>
              <a:rPr lang="ko-KR" altLang="en-US" b="1" dirty="0" smtClean="0"/>
              <a:t>생성하기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8375"/>
          </a:xfrm>
        </p:spPr>
        <p:txBody>
          <a:bodyPr>
            <a:normAutofit fontScale="92500" lnSpcReduction="10000"/>
          </a:bodyPr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요구조건 입력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/>
              <a:t>앱 프로그램도 출력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745672" y="16906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_x832955488"/>
          <p:cNvSpPr>
            <a:spLocks noChangeArrowheads="1"/>
          </p:cNvSpPr>
          <p:nvPr/>
        </p:nvSpPr>
        <p:spPr bwMode="auto">
          <a:xfrm>
            <a:off x="1168398" y="1690688"/>
            <a:ext cx="8349673" cy="2089006"/>
          </a:xfrm>
          <a:prstGeom prst="rect">
            <a:avLst/>
          </a:prstGeom>
          <a:solidFill>
            <a:srgbClr val="FFFFFF"/>
          </a:solidFill>
          <a:ln w="4191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Create a SQL request to find all users who live in California and have over 1000 </a:t>
            </a:r>
            <a:r>
              <a:rPr kumimoji="0" lang="en-US" altLang="ko-KR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credits:SELECT</a:t>
            </a:r>
            <a:endParaRPr kumimoji="0" lang="en-US" altLang="ko-KR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745672" y="16906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_x832956496"/>
          <p:cNvSpPr>
            <a:spLocks noChangeArrowheads="1"/>
          </p:cNvSpPr>
          <p:nvPr/>
        </p:nvSpPr>
        <p:spPr bwMode="auto">
          <a:xfrm>
            <a:off x="1662542" y="3987872"/>
            <a:ext cx="7361383" cy="1583603"/>
          </a:xfrm>
          <a:prstGeom prst="rect">
            <a:avLst/>
          </a:prstGeom>
          <a:solidFill>
            <a:srgbClr val="FFFFFF"/>
          </a:solidFill>
          <a:ln w="4191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* FROM users WHERE state = 'CA' AND credits &gt; 1000</a:t>
            </a:r>
            <a:endParaRPr kumimoji="0" lang="en-US" altLang="ko-KR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66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인공일반지능</a:t>
            </a:r>
            <a:endParaRPr lang="en-US" altLang="ko-KR" dirty="0" smtClean="0"/>
          </a:p>
          <a:p>
            <a:r>
              <a:rPr lang="en-US" altLang="ko-KR" dirty="0" smtClean="0"/>
              <a:t>GPT-3</a:t>
            </a:r>
          </a:p>
          <a:p>
            <a:r>
              <a:rPr lang="ko-KR" altLang="en-US" dirty="0" smtClean="0"/>
              <a:t>상식</a:t>
            </a:r>
            <a:r>
              <a:rPr lang="en-US" altLang="ko-KR" dirty="0" smtClean="0"/>
              <a:t>(Common Sense)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853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GPT-3 </a:t>
            </a:r>
            <a:r>
              <a:rPr lang="ko-KR" altLang="en-US" dirty="0" smtClean="0"/>
              <a:t>작문 예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 </a:t>
            </a:r>
            <a:r>
              <a:rPr lang="en-US" altLang="ko-KR" dirty="0" smtClean="0"/>
              <a:t>Prompt: </a:t>
            </a:r>
            <a:r>
              <a:rPr lang="ko-KR" altLang="en-US" dirty="0" smtClean="0"/>
              <a:t>”</a:t>
            </a:r>
            <a:r>
              <a:rPr lang="ko-KR" altLang="en-US" dirty="0"/>
              <a:t>월트 디즈니와 그의 애니메이션에 대한 기여에 대해서 작성하시오“</a:t>
            </a:r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17454" y="257694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_x826973392"/>
          <p:cNvSpPr>
            <a:spLocks noChangeArrowheads="1"/>
          </p:cNvSpPr>
          <p:nvPr/>
        </p:nvSpPr>
        <p:spPr bwMode="auto">
          <a:xfrm>
            <a:off x="1020617" y="2715491"/>
            <a:ext cx="9910619" cy="3571371"/>
          </a:xfrm>
          <a:prstGeom prst="rect">
            <a:avLst/>
          </a:prstGeom>
          <a:solidFill>
            <a:srgbClr val="FFFFFF"/>
          </a:solidFill>
          <a:ln w="4191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Introduce the topic and your point of view on it.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ko-KR" sz="2000" dirty="0">
              <a:solidFill>
                <a:srgbClr val="000000"/>
              </a:solidFill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II: Walt Disney’s life: His early life, the years leading up to the release of Snow White and the Seven Dwarfs (1937), and his contributions to animation.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III: Walt Disney’s death: The circumstances surrounding his death, his contributions to animation, and the lasting effects of his work.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IV: Conclusion: Restate your point of view and address how Walt Disney continues to influence animation today.</a:t>
            </a:r>
            <a:endParaRPr kumimoji="0" lang="en-US" altLang="ko-KR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46783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WebGPT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4602018" cy="4351338"/>
          </a:xfrm>
        </p:spPr>
        <p:txBody>
          <a:bodyPr/>
          <a:lstStyle/>
          <a:p>
            <a:r>
              <a:rPr lang="en-US" altLang="ko-KR" dirty="0" smtClean="0"/>
              <a:t>Question-Answering System</a:t>
            </a:r>
          </a:p>
          <a:p>
            <a:r>
              <a:rPr lang="en-US" altLang="ko-KR" dirty="0">
                <a:hlinkClick r:id="rId2"/>
              </a:rPr>
              <a:t>https://openai.com/blog/webgpt/#</a:t>
            </a:r>
            <a:r>
              <a:rPr lang="en-US" altLang="ko-KR" dirty="0" smtClean="0">
                <a:hlinkClick r:id="rId2"/>
              </a:rPr>
              <a:t>samples</a:t>
            </a:r>
            <a:endParaRPr lang="en-US" altLang="ko-KR" dirty="0" smtClean="0"/>
          </a:p>
          <a:p>
            <a:r>
              <a:rPr lang="ko-KR" altLang="en-US" dirty="0" smtClean="0"/>
              <a:t>검색엔진의 판도를 바꿀 수 있음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질문에 웹검색결과를 보고서 </a:t>
            </a:r>
            <a:r>
              <a:rPr lang="ko-KR" altLang="en-US" dirty="0" err="1" smtClean="0"/>
              <a:t>처럼</a:t>
            </a:r>
            <a:r>
              <a:rPr lang="ko-KR" altLang="en-US" dirty="0" smtClean="0"/>
              <a:t> 정리해서 출력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218" y="269657"/>
            <a:ext cx="6443595" cy="638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242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GPT-3</a:t>
            </a:r>
            <a:r>
              <a:rPr lang="ko-KR" altLang="en-US" dirty="0" smtClean="0"/>
              <a:t>의 문제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0" fontAlgn="base"/>
            <a:r>
              <a:rPr lang="ko-KR" altLang="en-US" dirty="0"/>
              <a:t>과대한 학습 </a:t>
            </a:r>
            <a:r>
              <a:rPr lang="ko-KR" altLang="en-US" dirty="0" smtClean="0"/>
              <a:t>비용</a:t>
            </a:r>
            <a:r>
              <a:rPr lang="en-US" altLang="ko-KR" dirty="0" smtClean="0"/>
              <a:t>, 50</a:t>
            </a:r>
            <a:r>
              <a:rPr lang="ko-KR" altLang="en-US" dirty="0" smtClean="0"/>
              <a:t>억 </a:t>
            </a:r>
            <a:r>
              <a:rPr lang="en-US" altLang="ko-KR" dirty="0" smtClean="0">
                <a:sym typeface="Wingdings" panose="05000000000000000000" pitchFamily="2" charset="2"/>
              </a:rPr>
              <a:t> MS</a:t>
            </a:r>
            <a:r>
              <a:rPr lang="ko-KR" altLang="en-US" dirty="0" smtClean="0">
                <a:sym typeface="Wingdings" panose="05000000000000000000" pitchFamily="2" charset="2"/>
              </a:rPr>
              <a:t>의 </a:t>
            </a:r>
            <a:r>
              <a:rPr lang="en-US" altLang="ko-KR" dirty="0" smtClean="0">
                <a:sym typeface="Wingdings" panose="05000000000000000000" pitchFamily="2" charset="2"/>
              </a:rPr>
              <a:t>10</a:t>
            </a:r>
            <a:r>
              <a:rPr lang="ko-KR" altLang="en-US" dirty="0" smtClean="0">
                <a:sym typeface="Wingdings" panose="05000000000000000000" pitchFamily="2" charset="2"/>
              </a:rPr>
              <a:t>억불 투자에 </a:t>
            </a:r>
            <a:r>
              <a:rPr lang="ko-KR" altLang="en-US" dirty="0" err="1" smtClean="0">
                <a:sym typeface="Wingdings" panose="05000000000000000000" pitchFamily="2" charset="2"/>
              </a:rPr>
              <a:t>독점사용권</a:t>
            </a:r>
            <a:r>
              <a:rPr lang="ko-KR" altLang="en-US" dirty="0" smtClean="0">
                <a:sym typeface="Wingdings" panose="05000000000000000000" pitchFamily="2" charset="2"/>
              </a:rPr>
              <a:t> 제공</a:t>
            </a:r>
            <a:endParaRPr lang="ko-KR" altLang="en-US" dirty="0"/>
          </a:p>
          <a:p>
            <a:pPr lvl="0" fontAlgn="base"/>
            <a:r>
              <a:rPr lang="ko-KR" altLang="en-US" dirty="0"/>
              <a:t>물리적 상식을 모른다</a:t>
            </a:r>
            <a:r>
              <a:rPr lang="en-US" altLang="ko-KR" dirty="0"/>
              <a:t>. ”</a:t>
            </a:r>
            <a:r>
              <a:rPr lang="ko-KR" altLang="en-US" dirty="0"/>
              <a:t>치즈를 냉장고 안에 </a:t>
            </a:r>
            <a:r>
              <a:rPr lang="ko-KR" altLang="en-US" dirty="0" err="1"/>
              <a:t>넎으면</a:t>
            </a:r>
            <a:r>
              <a:rPr lang="ko-KR" altLang="en-US" dirty="0"/>
              <a:t> </a:t>
            </a:r>
            <a:r>
              <a:rPr lang="ko-KR" altLang="en-US" dirty="0" smtClean="0"/>
              <a:t>녹을</a:t>
            </a:r>
            <a:r>
              <a:rPr lang="ko-KR" altLang="en-US" dirty="0"/>
              <a:t>까</a:t>
            </a:r>
            <a:r>
              <a:rPr lang="en-US" altLang="ko-KR" dirty="0" smtClean="0"/>
              <a:t>? </a:t>
            </a:r>
            <a:r>
              <a:rPr lang="ko-KR" altLang="en-US" dirty="0"/>
              <a:t>그렇다</a:t>
            </a:r>
            <a:r>
              <a:rPr lang="en-US" altLang="ko-KR" dirty="0"/>
              <a:t>.</a:t>
            </a:r>
            <a:endParaRPr lang="ko-KR" altLang="en-US" dirty="0"/>
          </a:p>
          <a:p>
            <a:pPr lvl="0" fontAlgn="base"/>
            <a:r>
              <a:rPr lang="ko-KR" altLang="en-US" dirty="0"/>
              <a:t>모든 분야에서 뛰어난 것은 아니다</a:t>
            </a:r>
            <a:r>
              <a:rPr lang="en-US" altLang="ko-KR" dirty="0"/>
              <a:t>. </a:t>
            </a:r>
            <a:r>
              <a:rPr lang="ko-KR" altLang="en-US" dirty="0"/>
              <a:t>두가지 이상의 복합 연산 능력은 저조</a:t>
            </a:r>
            <a:r>
              <a:rPr lang="en-US" altLang="ko-KR" dirty="0"/>
              <a:t>.</a:t>
            </a:r>
            <a:endParaRPr lang="ko-KR" altLang="en-US" dirty="0"/>
          </a:p>
          <a:p>
            <a:pPr lvl="0" fontAlgn="base"/>
            <a:r>
              <a:rPr lang="ko-KR" altLang="en-US" dirty="0"/>
              <a:t>예제를 </a:t>
            </a:r>
            <a:r>
              <a:rPr lang="ko-KR" altLang="en-US" dirty="0" smtClean="0"/>
              <a:t>외운 것과 </a:t>
            </a:r>
            <a:r>
              <a:rPr lang="ko-KR" altLang="en-US" dirty="0"/>
              <a:t>추론한 것인지 불분명</a:t>
            </a:r>
          </a:p>
          <a:p>
            <a:pPr lvl="0" fontAlgn="base"/>
            <a:r>
              <a:rPr lang="ko-KR" altLang="en-US" dirty="0"/>
              <a:t>새로운 정보를 수용하기 어렵다</a:t>
            </a:r>
            <a:r>
              <a:rPr lang="en-US" altLang="ko-KR" dirty="0"/>
              <a:t>.</a:t>
            </a:r>
            <a:endParaRPr lang="ko-KR" altLang="en-US" dirty="0"/>
          </a:p>
          <a:p>
            <a:pPr lvl="0" fontAlgn="base"/>
            <a:r>
              <a:rPr lang="ko-KR" altLang="en-US" dirty="0"/>
              <a:t>다음 단어 예측 방식으로 학습</a:t>
            </a:r>
            <a:r>
              <a:rPr lang="en-US" altLang="ko-KR" dirty="0"/>
              <a:t>, </a:t>
            </a:r>
            <a:r>
              <a:rPr lang="ko-KR" altLang="en-US" dirty="0"/>
              <a:t>이해한 것은 아니다</a:t>
            </a:r>
            <a:r>
              <a:rPr lang="en-US" altLang="ko-KR" dirty="0"/>
              <a:t>. </a:t>
            </a:r>
            <a:r>
              <a:rPr lang="ko-KR" altLang="en-US" dirty="0"/>
              <a:t>상식도 부족하다</a:t>
            </a:r>
            <a:r>
              <a:rPr lang="en-US" altLang="ko-KR" dirty="0"/>
              <a:t>.</a:t>
            </a:r>
            <a:endParaRPr lang="ko-KR" altLang="en-US" dirty="0"/>
          </a:p>
          <a:p>
            <a:pPr lvl="0" fontAlgn="base"/>
            <a:r>
              <a:rPr lang="ko-KR" altLang="en-US" dirty="0" err="1"/>
              <a:t>가짜뉴스</a:t>
            </a:r>
            <a:r>
              <a:rPr lang="ko-KR" altLang="en-US" dirty="0"/>
              <a:t> 생성</a:t>
            </a:r>
            <a:r>
              <a:rPr lang="en-US" altLang="ko-KR" dirty="0"/>
              <a:t>, </a:t>
            </a:r>
            <a:r>
              <a:rPr lang="ko-KR" altLang="en-US" dirty="0"/>
              <a:t>편견 제거가 안되어 위험</a:t>
            </a:r>
            <a:r>
              <a:rPr lang="en-US" altLang="ko-KR" dirty="0"/>
              <a:t>, 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유대인이나 </a:t>
            </a:r>
            <a:r>
              <a:rPr lang="ko-KR" altLang="en-US" dirty="0" err="1"/>
              <a:t>여성단어에</a:t>
            </a:r>
            <a:r>
              <a:rPr lang="ko-KR" altLang="en-US" dirty="0"/>
              <a:t> </a:t>
            </a:r>
            <a:r>
              <a:rPr lang="ko-KR" altLang="en-US" dirty="0" err="1"/>
              <a:t>반유대</a:t>
            </a:r>
            <a:r>
              <a:rPr lang="en-US" altLang="ko-KR" dirty="0"/>
              <a:t>, </a:t>
            </a:r>
            <a:r>
              <a:rPr lang="ko-KR" altLang="en-US" dirty="0" err="1"/>
              <a:t>여성혐오적</a:t>
            </a:r>
            <a:r>
              <a:rPr lang="ko-KR" altLang="en-US" dirty="0"/>
              <a:t> 표현 생성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6270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상식</a:t>
            </a:r>
            <a:r>
              <a:rPr lang="en-US" altLang="ko-KR" dirty="0" smtClean="0"/>
              <a:t> (Common Sense)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i="1" dirty="0"/>
              <a:t>“상식이란 </a:t>
            </a:r>
            <a:r>
              <a:rPr lang="en-US" altLang="ko-KR" i="1" dirty="0"/>
              <a:t>18</a:t>
            </a:r>
            <a:r>
              <a:rPr lang="ko-KR" altLang="en-US" i="1" dirty="0"/>
              <a:t>세까지 습득한 편견의 집합이다</a:t>
            </a:r>
            <a:r>
              <a:rPr lang="en-US" altLang="ko-KR" i="1" dirty="0"/>
              <a:t>.” </a:t>
            </a:r>
            <a:r>
              <a:rPr lang="ko-KR" altLang="en-US" i="1" dirty="0"/>
              <a:t>아인슈타인</a:t>
            </a:r>
            <a:r>
              <a:rPr lang="en-US" altLang="ko-KR" i="1" dirty="0"/>
              <a:t>.</a:t>
            </a:r>
            <a:endParaRPr lang="ko-KR" altLang="en-US" dirty="0"/>
          </a:p>
          <a:p>
            <a:r>
              <a:rPr lang="ko-KR" altLang="en-US" dirty="0" smtClean="0"/>
              <a:t>유치원에서 배웠다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모두가 알고 있는 지식 </a:t>
            </a:r>
            <a:r>
              <a:rPr lang="en-US" altLang="ko-KR" dirty="0" smtClean="0"/>
              <a:t>vs </a:t>
            </a:r>
            <a:r>
              <a:rPr lang="ko-KR" altLang="en-US" dirty="0" smtClean="0"/>
              <a:t>서로 다르게 알고 있는 상식</a:t>
            </a:r>
            <a:endParaRPr lang="en-US" altLang="ko-KR" dirty="0" smtClean="0"/>
          </a:p>
          <a:p>
            <a:r>
              <a:rPr lang="ko-KR" altLang="en-US" dirty="0" smtClean="0"/>
              <a:t>국가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문화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종교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지역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세대별 차이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유머 코드가 다르다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문맥</a:t>
            </a:r>
            <a:r>
              <a:rPr lang="en-US" altLang="ko-KR" dirty="0" smtClean="0"/>
              <a:t>(Context)</a:t>
            </a:r>
            <a:r>
              <a:rPr lang="ko-KR" altLang="en-US" dirty="0" smtClean="0"/>
              <a:t>의 동일성이 중요</a:t>
            </a:r>
            <a:endParaRPr lang="en-US" altLang="ko-KR" dirty="0" smtClean="0"/>
          </a:p>
          <a:p>
            <a:r>
              <a:rPr lang="en-US" altLang="ko-KR" dirty="0" smtClean="0"/>
              <a:t>AI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AGI</a:t>
            </a:r>
            <a:r>
              <a:rPr lang="ko-KR" altLang="en-US" dirty="0" smtClean="0"/>
              <a:t>가 되려면</a:t>
            </a:r>
            <a:r>
              <a:rPr lang="en-US" altLang="ko-KR" dirty="0" smtClean="0"/>
              <a:t>?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상식이 필요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ko-KR" altLang="en-US" dirty="0" smtClean="0">
                <a:sym typeface="Wingdings" panose="05000000000000000000" pitchFamily="2" charset="2"/>
              </a:rPr>
              <a:t>영재들이 실패한 이유는</a:t>
            </a:r>
            <a:r>
              <a:rPr lang="en-US" altLang="ko-KR" dirty="0" smtClean="0">
                <a:sym typeface="Wingdings" panose="05000000000000000000" pitchFamily="2" charset="2"/>
              </a:rPr>
              <a:t>? </a:t>
            </a:r>
            <a:r>
              <a:rPr lang="ko-KR" altLang="en-US" dirty="0" smtClean="0">
                <a:sym typeface="Wingdings" panose="05000000000000000000" pitchFamily="2" charset="2"/>
              </a:rPr>
              <a:t>상식이 빈약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ko-KR" altLang="en-US" dirty="0" smtClean="0">
                <a:sym typeface="Wingdings" panose="05000000000000000000" pitchFamily="2" charset="2"/>
              </a:rPr>
              <a:t>전문 지식의 학습과 추론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현재의 </a:t>
            </a:r>
            <a:r>
              <a:rPr lang="en-US" altLang="ko-KR" dirty="0" smtClean="0">
                <a:sym typeface="Wingdings" panose="05000000000000000000" pitchFamily="2" charset="2"/>
              </a:rPr>
              <a:t>AI</a:t>
            </a:r>
          </a:p>
          <a:p>
            <a:r>
              <a:rPr lang="ko-KR" altLang="en-US" dirty="0" smtClean="0">
                <a:sym typeface="Wingdings" panose="05000000000000000000" pitchFamily="2" charset="2"/>
              </a:rPr>
              <a:t>상식에 대한 연구는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빈약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en-US" altLang="ko-KR" dirty="0" err="1" smtClean="0">
                <a:sym typeface="Wingdings" panose="05000000000000000000" pitchFamily="2" charset="2"/>
              </a:rPr>
              <a:t>ConceptNet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en-US" altLang="ko-KR" dirty="0" err="1" smtClean="0">
                <a:sym typeface="Wingdings" panose="05000000000000000000" pitchFamily="2" charset="2"/>
              </a:rPr>
              <a:t>OpenCyc</a:t>
            </a:r>
            <a:r>
              <a:rPr lang="en-US" altLang="ko-KR" dirty="0" smtClean="0">
                <a:sym typeface="Wingdings" panose="05000000000000000000" pitchFamily="2" charset="2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2150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상식의 범위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_x245163128" descr="EMB00005c6008a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726" y="1377940"/>
            <a:ext cx="8279969" cy="4833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83393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국가별 상식 시험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한국인이면 알고 있는 상식은</a:t>
            </a:r>
            <a:r>
              <a:rPr lang="en-US" altLang="ko-KR" dirty="0" smtClean="0"/>
              <a:t>? </a:t>
            </a:r>
            <a:r>
              <a:rPr lang="ko-KR" altLang="en-US" dirty="0" smtClean="0"/>
              <a:t>한국인 테스트</a:t>
            </a:r>
            <a:endParaRPr lang="en-US" altLang="ko-KR" dirty="0" smtClean="0"/>
          </a:p>
          <a:p>
            <a:pPr lvl="1"/>
            <a:r>
              <a:rPr lang="ko-KR" altLang="en-US" dirty="0"/>
              <a:t>“한국의 수도 이름은</a:t>
            </a:r>
            <a:r>
              <a:rPr lang="en-US" altLang="ko-KR" dirty="0"/>
              <a:t>?”, 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“</a:t>
            </a:r>
            <a:r>
              <a:rPr lang="ko-KR" altLang="en-US" dirty="0"/>
              <a:t>경부선의 시발역과 종착역은</a:t>
            </a:r>
            <a:r>
              <a:rPr lang="en-US" altLang="ko-KR" dirty="0"/>
              <a:t>?”, 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“</a:t>
            </a:r>
            <a:r>
              <a:rPr lang="ko-KR" altLang="en-US" dirty="0"/>
              <a:t>한글을 창제한 사람은 누구입니까</a:t>
            </a:r>
            <a:r>
              <a:rPr lang="en-US" altLang="ko-KR" dirty="0"/>
              <a:t>?”, 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“</a:t>
            </a:r>
            <a:r>
              <a:rPr lang="ko-KR" altLang="en-US" dirty="0"/>
              <a:t>박찬호의 스포츠 종목은 무엇입니까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미국 시민권 시험</a:t>
            </a:r>
            <a:endParaRPr lang="en-US" altLang="ko-KR" dirty="0"/>
          </a:p>
          <a:p>
            <a:pPr lvl="1"/>
            <a:r>
              <a:rPr lang="ko-KR" altLang="en-US" dirty="0"/>
              <a:t>건국 </a:t>
            </a:r>
            <a:r>
              <a:rPr lang="en-US" altLang="ko-KR" dirty="0"/>
              <a:t>13</a:t>
            </a:r>
            <a:r>
              <a:rPr lang="ko-KR" altLang="en-US" dirty="0"/>
              <a:t>주는</a:t>
            </a:r>
            <a:r>
              <a:rPr lang="en-US" altLang="ko-KR" dirty="0"/>
              <a:t>? </a:t>
            </a:r>
            <a:r>
              <a:rPr lang="ko-KR" altLang="en-US" dirty="0"/>
              <a:t>헌법 관련 </a:t>
            </a:r>
            <a:r>
              <a:rPr lang="en-US" altLang="ko-KR" dirty="0"/>
              <a:t>128</a:t>
            </a:r>
            <a:r>
              <a:rPr lang="ko-KR" altLang="en-US" dirty="0"/>
              <a:t>개 문항</a:t>
            </a:r>
            <a:endParaRPr lang="en-US" altLang="ko-KR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28612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외국인들이 한국에 와서 놀라는 </a:t>
            </a:r>
            <a:r>
              <a:rPr lang="ko-KR" altLang="en-US" b="1" dirty="0" smtClean="0"/>
              <a:t>상식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 fontAlgn="base"/>
            <a:r>
              <a:rPr lang="ko-KR" altLang="en-US" dirty="0" smtClean="0"/>
              <a:t>광장시장등에 물건들이 </a:t>
            </a:r>
            <a:r>
              <a:rPr lang="ko-KR" altLang="en-US" dirty="0"/>
              <a:t>외부에 가득 </a:t>
            </a:r>
            <a:r>
              <a:rPr lang="ko-KR" altLang="en-US" dirty="0" smtClean="0"/>
              <a:t>진열</a:t>
            </a:r>
            <a:endParaRPr lang="ko-KR" altLang="en-US" dirty="0"/>
          </a:p>
          <a:p>
            <a:pPr lvl="0" fontAlgn="base"/>
            <a:r>
              <a:rPr lang="ko-KR" altLang="en-US" dirty="0"/>
              <a:t>카페에서 개인 소지품을 </a:t>
            </a:r>
            <a:r>
              <a:rPr lang="ko-KR" altLang="en-US" dirty="0" smtClean="0"/>
              <a:t>두고 </a:t>
            </a:r>
            <a:r>
              <a:rPr lang="ko-KR" altLang="en-US" dirty="0"/>
              <a:t>화장실 등에 다녀오는 것</a:t>
            </a:r>
          </a:p>
          <a:p>
            <a:pPr lvl="0" fontAlgn="base"/>
            <a:r>
              <a:rPr lang="ko-KR" altLang="en-US" dirty="0"/>
              <a:t>택배 물건을 </a:t>
            </a:r>
            <a:r>
              <a:rPr lang="ko-KR" altLang="en-US" dirty="0" err="1"/>
              <a:t>문앞에</a:t>
            </a:r>
            <a:r>
              <a:rPr lang="ko-KR" altLang="en-US" dirty="0"/>
              <a:t> 두고 가는 것</a:t>
            </a:r>
          </a:p>
          <a:p>
            <a:pPr lvl="0" fontAlgn="base"/>
            <a:r>
              <a:rPr lang="ko-KR" altLang="en-US" dirty="0" smtClean="0"/>
              <a:t>초등학생의 </a:t>
            </a:r>
            <a:r>
              <a:rPr lang="ko-KR" altLang="en-US" dirty="0"/>
              <a:t>어린이들이 혼자서 </a:t>
            </a:r>
            <a:r>
              <a:rPr lang="ko-KR" altLang="en-US" dirty="0" smtClean="0"/>
              <a:t>등교</a:t>
            </a:r>
            <a:r>
              <a:rPr lang="en-US" altLang="ko-KR" dirty="0" smtClean="0"/>
              <a:t>,</a:t>
            </a:r>
            <a:r>
              <a:rPr lang="ko-KR" altLang="en-US" dirty="0" smtClean="0"/>
              <a:t> 외출</a:t>
            </a:r>
            <a:endParaRPr lang="ko-KR" altLang="en-US" dirty="0"/>
          </a:p>
          <a:p>
            <a:pPr lvl="0" fontAlgn="base"/>
            <a:r>
              <a:rPr lang="ko-KR" altLang="en-US" dirty="0"/>
              <a:t>길거리에서 휴대폰을 들고 전화하면서 걷는 것</a:t>
            </a:r>
          </a:p>
          <a:p>
            <a:pPr lvl="0" fontAlgn="base"/>
            <a:r>
              <a:rPr lang="ko-KR" altLang="en-US" dirty="0"/>
              <a:t>밤에 </a:t>
            </a:r>
            <a:r>
              <a:rPr lang="ko-KR" altLang="en-US" dirty="0" smtClean="0"/>
              <a:t>공원 등에 산책</a:t>
            </a:r>
            <a:endParaRPr lang="en-US" altLang="ko-KR" dirty="0" smtClean="0"/>
          </a:p>
          <a:p>
            <a:pPr lvl="0" fontAlgn="base"/>
            <a:r>
              <a:rPr lang="ko-KR" altLang="en-US" dirty="0" smtClean="0"/>
              <a:t>대중 교통의 편리함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지하철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버스 환승</a:t>
            </a:r>
            <a:r>
              <a:rPr lang="en-US" altLang="ko-KR" dirty="0" smtClean="0"/>
              <a:t>, </a:t>
            </a:r>
          </a:p>
          <a:p>
            <a:pPr lvl="1" fontAlgn="base"/>
            <a:r>
              <a:rPr lang="ko-KR" altLang="en-US" dirty="0" smtClean="0"/>
              <a:t>도착 시간</a:t>
            </a:r>
            <a:r>
              <a:rPr lang="en-US" altLang="ko-KR" dirty="0" smtClean="0"/>
              <a:t>/</a:t>
            </a:r>
            <a:r>
              <a:rPr lang="ko-KR" altLang="en-US" dirty="0" smtClean="0"/>
              <a:t>혼잡도 알리는 </a:t>
            </a:r>
            <a:r>
              <a:rPr lang="ko-KR" altLang="en-US" dirty="0" err="1" smtClean="0"/>
              <a:t>전등판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온돌 버스 </a:t>
            </a:r>
            <a:r>
              <a:rPr lang="ko-KR" altLang="en-US" dirty="0" err="1" smtClean="0"/>
              <a:t>대기장소</a:t>
            </a:r>
            <a:endParaRPr lang="en-US" altLang="ko-KR" dirty="0" smtClean="0"/>
          </a:p>
          <a:p>
            <a:pPr fontAlgn="base"/>
            <a:r>
              <a:rPr lang="ko-KR" altLang="en-US" dirty="0" smtClean="0"/>
              <a:t>어디에나 설치된 공공화장실 무료와 청결</a:t>
            </a:r>
            <a:r>
              <a:rPr lang="en-US" altLang="ko-KR" dirty="0" smtClean="0"/>
              <a:t> </a:t>
            </a:r>
            <a:endParaRPr lang="ko-KR" altLang="en-US" dirty="0"/>
          </a:p>
          <a:p>
            <a:pPr marL="457200" lvl="1" indent="0" fontAlgn="base">
              <a:buNone/>
            </a:pP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19152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글로벌 지식의 충돌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구글 지도의 국경 표시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독도 지명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동해바다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센카쿠열도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키에프</a:t>
            </a:r>
            <a:r>
              <a:rPr lang="ko-KR" altLang="en-US" dirty="0" smtClean="0"/>
              <a:t> </a:t>
            </a:r>
            <a:r>
              <a:rPr lang="en-US" altLang="ko-KR" dirty="0" smtClean="0"/>
              <a:t>vs </a:t>
            </a:r>
            <a:r>
              <a:rPr lang="ko-KR" altLang="en-US" dirty="0" err="1" smtClean="0"/>
              <a:t>키이우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중국</a:t>
            </a:r>
            <a:r>
              <a:rPr lang="en-US" altLang="ko-KR" dirty="0" smtClean="0"/>
              <a:t>/</a:t>
            </a:r>
            <a:r>
              <a:rPr lang="ko-KR" altLang="en-US" dirty="0" smtClean="0"/>
              <a:t>인도 국경선 </a:t>
            </a:r>
            <a:endParaRPr lang="en-US" altLang="ko-KR" dirty="0" smtClean="0"/>
          </a:p>
          <a:p>
            <a:r>
              <a:rPr lang="ko-KR" altLang="en-US" dirty="0" smtClean="0"/>
              <a:t>위키피디아</a:t>
            </a:r>
            <a:r>
              <a:rPr lang="en-US" altLang="ko-KR" dirty="0" smtClean="0"/>
              <a:t>(Wikipedia)</a:t>
            </a:r>
            <a:r>
              <a:rPr lang="ko-KR" altLang="en-US" dirty="0" smtClean="0"/>
              <a:t>의 지식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언어별로 별도의 위키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세계 </a:t>
            </a:r>
            <a:r>
              <a:rPr lang="ko-KR" altLang="en-US" dirty="0" err="1" smtClean="0"/>
              <a:t>대백과</a:t>
            </a:r>
            <a:r>
              <a:rPr lang="ko-KR" altLang="en-US" dirty="0" smtClean="0"/>
              <a:t> 사전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Dbpedia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 구조적 정보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온톨로지</a:t>
            </a:r>
            <a:r>
              <a:rPr lang="ko-KR" altLang="en-US" dirty="0" smtClean="0"/>
              <a:t> 구축에 </a:t>
            </a:r>
            <a:r>
              <a:rPr lang="ko-KR" altLang="en-US" dirty="0" err="1" smtClean="0"/>
              <a:t>활용중</a:t>
            </a:r>
            <a:endParaRPr lang="en-US" altLang="ko-KR" dirty="0" smtClean="0"/>
          </a:p>
          <a:p>
            <a:r>
              <a:rPr lang="en-US" altLang="ko-KR" dirty="0" err="1" smtClean="0"/>
              <a:t>Wordnet</a:t>
            </a:r>
            <a:r>
              <a:rPr lang="en-US" altLang="ko-KR" dirty="0" smtClean="0"/>
              <a:t>: </a:t>
            </a:r>
            <a:r>
              <a:rPr lang="ko-KR" altLang="en-US" dirty="0" smtClean="0"/>
              <a:t>모든</a:t>
            </a:r>
            <a:r>
              <a:rPr lang="en-US" altLang="ko-KR" dirty="0" smtClean="0"/>
              <a:t> </a:t>
            </a:r>
            <a:r>
              <a:rPr lang="ko-KR" altLang="en-US" dirty="0" smtClean="0"/>
              <a:t>단어의 시소러스</a:t>
            </a:r>
            <a:r>
              <a:rPr lang="en-US" altLang="ko-KR" dirty="0" smtClean="0"/>
              <a:t>(Thesaurus) DB</a:t>
            </a:r>
          </a:p>
          <a:p>
            <a:pPr lvl="1"/>
            <a:r>
              <a:rPr lang="ko-KR" altLang="en-US" dirty="0" smtClean="0"/>
              <a:t>동의어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반의어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유사어 등</a:t>
            </a:r>
            <a:endParaRPr lang="en-US" altLang="ko-KR" dirty="0" smtClean="0"/>
          </a:p>
          <a:p>
            <a:r>
              <a:rPr lang="en-US" altLang="ko-KR" dirty="0" smtClean="0"/>
              <a:t>AI</a:t>
            </a:r>
            <a:r>
              <a:rPr lang="ko-KR" altLang="en-US" dirty="0" smtClean="0"/>
              <a:t>는 성별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국적을 가질 수 밖에 없다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중성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코즈모폴리탄</a:t>
            </a:r>
            <a:r>
              <a:rPr lang="ko-KR" altLang="en-US" dirty="0" smtClean="0"/>
              <a:t> </a:t>
            </a:r>
            <a:r>
              <a:rPr lang="en-US" altLang="ko-KR" dirty="0" smtClean="0"/>
              <a:t>AI </a:t>
            </a:r>
            <a:r>
              <a:rPr lang="ko-KR" altLang="en-US" dirty="0" smtClean="0"/>
              <a:t>휴먼의 등장 가능성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14183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상식이 달라서 벌어진 사건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우리는 </a:t>
            </a:r>
            <a:r>
              <a:rPr lang="ko-KR" altLang="en-US" dirty="0"/>
              <a:t>‘예’ 의미로 고개를 위</a:t>
            </a:r>
            <a:r>
              <a:rPr lang="en-US" altLang="ko-KR" dirty="0"/>
              <a:t>/</a:t>
            </a:r>
            <a:r>
              <a:rPr lang="ko-KR" altLang="en-US" dirty="0"/>
              <a:t>아래로 흔든다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인도사람들은 고개를 좌우</a:t>
            </a:r>
            <a:r>
              <a:rPr lang="en-US" altLang="ko-KR" dirty="0"/>
              <a:t> </a:t>
            </a:r>
            <a:endParaRPr lang="ko-KR" altLang="en-US" dirty="0"/>
          </a:p>
          <a:p>
            <a:r>
              <a:rPr lang="ko-KR" altLang="en-US" dirty="0"/>
              <a:t>엄지손가락을 들면 ‘좋다’</a:t>
            </a:r>
            <a:r>
              <a:rPr lang="en-US" altLang="ko-KR" dirty="0"/>
              <a:t>, </a:t>
            </a:r>
            <a:r>
              <a:rPr lang="ko-KR" altLang="en-US" dirty="0"/>
              <a:t>그리스 “</a:t>
            </a:r>
            <a:r>
              <a:rPr lang="ko-KR" altLang="en-US" dirty="0" err="1"/>
              <a:t>입닫고</a:t>
            </a:r>
            <a:r>
              <a:rPr lang="ko-KR" altLang="en-US" dirty="0"/>
              <a:t> 가만있으라“</a:t>
            </a:r>
            <a:endParaRPr lang="en-US" altLang="ko-KR" dirty="0"/>
          </a:p>
          <a:p>
            <a:r>
              <a:rPr lang="ko-KR" altLang="en-US" dirty="0"/>
              <a:t>붉은색 신호등</a:t>
            </a:r>
            <a:r>
              <a:rPr lang="en-US" altLang="ko-KR" dirty="0"/>
              <a:t>: </a:t>
            </a:r>
            <a:r>
              <a:rPr lang="ko-KR" altLang="en-US" dirty="0"/>
              <a:t>멈춤</a:t>
            </a:r>
            <a:r>
              <a:rPr lang="en-US" altLang="ko-KR" dirty="0"/>
              <a:t>, </a:t>
            </a:r>
            <a:r>
              <a:rPr lang="ko-KR" altLang="en-US" dirty="0"/>
              <a:t>파란색 진행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중국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왜 붉은 색이 </a:t>
            </a:r>
            <a:r>
              <a:rPr lang="ko-KR" altLang="en-US" dirty="0" err="1">
                <a:sym typeface="Wingdings" panose="05000000000000000000" pitchFamily="2" charset="2"/>
              </a:rPr>
              <a:t>멈춤이냐</a:t>
            </a:r>
            <a:r>
              <a:rPr lang="en-US" altLang="ko-KR" dirty="0">
                <a:sym typeface="Wingdings" panose="05000000000000000000" pitchFamily="2" charset="2"/>
              </a:rPr>
              <a:t>? </a:t>
            </a:r>
            <a:r>
              <a:rPr lang="ko-KR" altLang="en-US" dirty="0">
                <a:sym typeface="Wingdings" panose="05000000000000000000" pitchFamily="2" charset="2"/>
              </a:rPr>
              <a:t>혁명을 멈춰</a:t>
            </a:r>
            <a:r>
              <a:rPr lang="en-US" altLang="ko-KR" dirty="0">
                <a:sym typeface="Wingdings" panose="05000000000000000000" pitchFamily="2" charset="2"/>
              </a:rPr>
              <a:t>?</a:t>
            </a:r>
          </a:p>
          <a:p>
            <a:r>
              <a:rPr lang="ko-KR" altLang="en-US" dirty="0">
                <a:sym typeface="Wingdings" panose="05000000000000000000" pitchFamily="2" charset="2"/>
              </a:rPr>
              <a:t>교육제도</a:t>
            </a:r>
            <a:r>
              <a:rPr lang="en-US" altLang="ko-KR" dirty="0">
                <a:sym typeface="Wingdings" panose="05000000000000000000" pitchFamily="2" charset="2"/>
              </a:rPr>
              <a:t>: </a:t>
            </a:r>
            <a:r>
              <a:rPr lang="ko-KR" altLang="en-US" dirty="0" err="1">
                <a:sym typeface="Wingdings" panose="05000000000000000000" pitchFamily="2" charset="2"/>
              </a:rPr>
              <a:t>새학기</a:t>
            </a:r>
            <a:r>
              <a:rPr lang="en-US" altLang="ko-KR" dirty="0">
                <a:sym typeface="Wingdings" panose="05000000000000000000" pitchFamily="2" charset="2"/>
              </a:rPr>
              <a:t>, 3</a:t>
            </a:r>
            <a:r>
              <a:rPr lang="ko-KR" altLang="en-US" dirty="0">
                <a:sym typeface="Wingdings" panose="05000000000000000000" pitchFamily="2" charset="2"/>
              </a:rPr>
              <a:t>월</a:t>
            </a:r>
            <a:r>
              <a:rPr lang="en-US" altLang="ko-KR" dirty="0">
                <a:sym typeface="Wingdings" panose="05000000000000000000" pitchFamily="2" charset="2"/>
              </a:rPr>
              <a:t>, 4</a:t>
            </a:r>
            <a:r>
              <a:rPr lang="ko-KR" altLang="en-US" dirty="0">
                <a:sym typeface="Wingdings" panose="05000000000000000000" pitchFamily="2" charset="2"/>
              </a:rPr>
              <a:t>월</a:t>
            </a:r>
            <a:r>
              <a:rPr lang="en-US" altLang="ko-KR" dirty="0">
                <a:sym typeface="Wingdings" panose="05000000000000000000" pitchFamily="2" charset="2"/>
              </a:rPr>
              <a:t>, 9</a:t>
            </a:r>
            <a:r>
              <a:rPr lang="ko-KR" altLang="en-US" dirty="0">
                <a:sym typeface="Wingdings" panose="05000000000000000000" pitchFamily="2" charset="2"/>
              </a:rPr>
              <a:t>월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교환학생의 어려움</a:t>
            </a:r>
            <a:endParaRPr lang="ko-KR" altLang="en-US" dirty="0"/>
          </a:p>
          <a:p>
            <a:r>
              <a:rPr lang="ko-KR" altLang="en-US" dirty="0" smtClean="0">
                <a:sym typeface="Wingdings" panose="05000000000000000000" pitchFamily="2" charset="2"/>
              </a:rPr>
              <a:t>자동차 우측</a:t>
            </a:r>
            <a:r>
              <a:rPr lang="en-US" altLang="ko-KR" dirty="0" smtClean="0">
                <a:sym typeface="Wingdings" panose="05000000000000000000" pitchFamily="2" charset="2"/>
              </a:rPr>
              <a:t>/</a:t>
            </a:r>
            <a:r>
              <a:rPr lang="ko-KR" altLang="en-US" dirty="0" smtClean="0">
                <a:sym typeface="Wingdings" panose="05000000000000000000" pitchFamily="2" charset="2"/>
              </a:rPr>
              <a:t>좌측 통행 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ko-KR" altLang="en-US" dirty="0" smtClean="0">
                <a:sym typeface="Wingdings" panose="05000000000000000000" pitchFamily="2" charset="2"/>
              </a:rPr>
              <a:t>미터법</a:t>
            </a:r>
            <a:r>
              <a:rPr lang="en-US" altLang="ko-KR" dirty="0" smtClean="0">
                <a:sym typeface="Wingdings" panose="05000000000000000000" pitchFamily="2" charset="2"/>
              </a:rPr>
              <a:t>: m/feet, kg/pound, m^2/</a:t>
            </a:r>
            <a:r>
              <a:rPr lang="ko-KR" altLang="en-US" dirty="0" err="1" smtClean="0">
                <a:sym typeface="Wingdings" panose="05000000000000000000" pitchFamily="2" charset="2"/>
              </a:rPr>
              <a:t>에이커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ko-KR" altLang="en-US" dirty="0" smtClean="0">
                <a:sym typeface="Wingdings" panose="05000000000000000000" pitchFamily="2" charset="2"/>
              </a:rPr>
              <a:t>헥타르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ko-KR" altLang="en-US" dirty="0" smtClean="0">
                <a:sym typeface="Wingdings" panose="05000000000000000000" pitchFamily="2" charset="2"/>
              </a:rPr>
              <a:t>생태계 문제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lvl="1"/>
            <a:r>
              <a:rPr lang="ko-KR" altLang="en-US" dirty="0" smtClean="0">
                <a:sym typeface="Wingdings" panose="05000000000000000000" pitchFamily="2" charset="2"/>
              </a:rPr>
              <a:t>한국 부레옥잠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미국에서 연못을 뒤덮어서 문제 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lvl="1"/>
            <a:r>
              <a:rPr lang="ko-KR" altLang="en-US" dirty="0" smtClean="0">
                <a:sym typeface="Wingdings" panose="05000000000000000000" pitchFamily="2" charset="2"/>
              </a:rPr>
              <a:t>유럽의 토끼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err="1" smtClean="0">
                <a:sym typeface="Wingdings" panose="05000000000000000000" pitchFamily="2" charset="2"/>
              </a:rPr>
              <a:t>호주대륙</a:t>
            </a:r>
            <a:r>
              <a:rPr lang="ko-KR" altLang="en-US" dirty="0" smtClean="0">
                <a:sym typeface="Wingdings" panose="05000000000000000000" pitchFamily="2" charset="2"/>
              </a:rPr>
              <a:t> 점령 </a:t>
            </a:r>
            <a:r>
              <a:rPr lang="en-US" altLang="ko-KR" dirty="0" smtClean="0">
                <a:sym typeface="Wingdings" panose="05000000000000000000" pitchFamily="2" charset="2"/>
              </a:rPr>
              <a:t>(</a:t>
            </a:r>
            <a:r>
              <a:rPr lang="ko-KR" altLang="en-US" dirty="0" smtClean="0">
                <a:sym typeface="Wingdings" panose="05000000000000000000" pitchFamily="2" charset="2"/>
              </a:rPr>
              <a:t>천적이 없음</a:t>
            </a:r>
            <a:r>
              <a:rPr lang="en-US" altLang="ko-KR" dirty="0" smtClean="0">
                <a:sym typeface="Wingdings" panose="05000000000000000000" pitchFamily="2" charset="2"/>
              </a:rPr>
              <a:t>), </a:t>
            </a:r>
            <a:r>
              <a:rPr lang="ko-KR" altLang="en-US" dirty="0" smtClean="0">
                <a:sym typeface="Wingdings" panose="05000000000000000000" pitchFamily="2" charset="2"/>
              </a:rPr>
              <a:t>호주의 최대 문제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ko-KR" altLang="en-US" dirty="0" err="1" smtClean="0"/>
              <a:t>코르테즈의</a:t>
            </a:r>
            <a:r>
              <a:rPr lang="ko-KR" altLang="en-US" dirty="0" smtClean="0"/>
              <a:t> </a:t>
            </a:r>
            <a:r>
              <a:rPr lang="ko-KR" altLang="en-US" dirty="0" err="1"/>
              <a:t>아즈텍</a:t>
            </a:r>
            <a:r>
              <a:rPr lang="ko-KR" altLang="en-US" dirty="0"/>
              <a:t> 전쟁</a:t>
            </a:r>
            <a:r>
              <a:rPr lang="en-US" altLang="ko-KR" dirty="0"/>
              <a:t>: </a:t>
            </a:r>
            <a:r>
              <a:rPr lang="ko-KR" altLang="en-US" dirty="0"/>
              <a:t>성경을 주니까 뿌리쳤다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공격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472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상식 </a:t>
            </a:r>
            <a:r>
              <a:rPr lang="en-US" altLang="ko-KR" dirty="0" smtClean="0"/>
              <a:t>KB</a:t>
            </a:r>
            <a:r>
              <a:rPr lang="ko-KR" altLang="en-US" dirty="0" smtClean="0"/>
              <a:t>의 구축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err="1" smtClean="0"/>
              <a:t>Dbpedia</a:t>
            </a:r>
            <a:r>
              <a:rPr lang="en-US" altLang="ko-KR" dirty="0" smtClean="0"/>
              <a:t>, Wikipedia</a:t>
            </a:r>
            <a:r>
              <a:rPr lang="ko-KR" altLang="en-US" dirty="0" smtClean="0"/>
              <a:t>에서 추출된 구조적 정보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150</a:t>
            </a:r>
            <a:r>
              <a:rPr lang="ko-KR" altLang="en-US" dirty="0" smtClean="0"/>
              <a:t>만명의 인물</a:t>
            </a:r>
            <a:r>
              <a:rPr lang="en-US" altLang="ko-KR" dirty="0" smtClean="0"/>
              <a:t>, 81</a:t>
            </a:r>
            <a:r>
              <a:rPr lang="ko-KR" altLang="en-US" dirty="0" smtClean="0"/>
              <a:t>만개의 장소</a:t>
            </a:r>
            <a:r>
              <a:rPr lang="en-US" altLang="ko-KR" dirty="0" smtClean="0"/>
              <a:t>, 13</a:t>
            </a:r>
            <a:r>
              <a:rPr lang="ko-KR" altLang="en-US" dirty="0" smtClean="0"/>
              <a:t>만</a:t>
            </a:r>
            <a:r>
              <a:rPr lang="en-US" altLang="ko-KR" dirty="0" smtClean="0"/>
              <a:t>5</a:t>
            </a:r>
            <a:r>
              <a:rPr lang="ko-KR" altLang="en-US" dirty="0" smtClean="0"/>
              <a:t>천의 </a:t>
            </a:r>
            <a:r>
              <a:rPr lang="ko-KR" altLang="en-US" dirty="0" err="1" smtClean="0"/>
              <a:t>음악앨범</a:t>
            </a:r>
            <a:r>
              <a:rPr lang="en-US" altLang="ko-KR" dirty="0" smtClean="0"/>
              <a:t>, 10</a:t>
            </a:r>
            <a:r>
              <a:rPr lang="ko-KR" altLang="en-US" dirty="0" smtClean="0"/>
              <a:t>만개의 영화</a:t>
            </a:r>
            <a:r>
              <a:rPr lang="en-US" altLang="ko-KR" dirty="0" smtClean="0"/>
              <a:t>, 2</a:t>
            </a:r>
            <a:r>
              <a:rPr lang="ko-KR" altLang="en-US" dirty="0" err="1" smtClean="0"/>
              <a:t>만게의</a:t>
            </a:r>
            <a:r>
              <a:rPr lang="ko-KR" altLang="en-US" dirty="0" smtClean="0"/>
              <a:t> 게임</a:t>
            </a:r>
            <a:r>
              <a:rPr lang="en-US" altLang="ko-KR" dirty="0" smtClean="0"/>
              <a:t>, 27</a:t>
            </a:r>
            <a:r>
              <a:rPr lang="ko-KR" altLang="en-US" dirty="0" smtClean="0"/>
              <a:t>만개의 조직</a:t>
            </a:r>
            <a:r>
              <a:rPr lang="en-US" altLang="ko-KR" dirty="0" smtClean="0"/>
              <a:t>, 30</a:t>
            </a:r>
            <a:r>
              <a:rPr lang="ko-KR" altLang="en-US" dirty="0" smtClean="0"/>
              <a:t>만개의 생물</a:t>
            </a:r>
            <a:r>
              <a:rPr lang="en-US" altLang="ko-KR" dirty="0" smtClean="0"/>
              <a:t>, 5</a:t>
            </a:r>
            <a:r>
              <a:rPr lang="ko-KR" altLang="en-US" dirty="0" smtClean="0"/>
              <a:t>천개의 질환에 대한 </a:t>
            </a:r>
            <a:r>
              <a:rPr lang="ko-KR" altLang="en-US" dirty="0" err="1" smtClean="0"/>
              <a:t>정보등</a:t>
            </a:r>
            <a:r>
              <a:rPr lang="ko-KR" altLang="en-US" dirty="0" smtClean="0"/>
              <a:t> 총 </a:t>
            </a:r>
            <a:r>
              <a:rPr lang="en-US" altLang="ko-KR" dirty="0" smtClean="0"/>
              <a:t>520</a:t>
            </a:r>
            <a:r>
              <a:rPr lang="ko-KR" altLang="en-US" dirty="0" smtClean="0"/>
              <a:t>만개의 </a:t>
            </a:r>
            <a:r>
              <a:rPr lang="ko-KR" altLang="en-US" dirty="0" err="1" smtClean="0"/>
              <a:t>엔티티</a:t>
            </a:r>
            <a:endParaRPr lang="en-US" altLang="ko-KR" dirty="0" smtClean="0"/>
          </a:p>
          <a:p>
            <a:r>
              <a:rPr lang="en-US" altLang="ko-KR" dirty="0" smtClean="0"/>
              <a:t>YAGO (Yet Another Great Ontology)</a:t>
            </a:r>
          </a:p>
          <a:p>
            <a:pPr lvl="1"/>
            <a:r>
              <a:rPr lang="en-US" altLang="ko-KR" dirty="0" smtClean="0"/>
              <a:t>1000</a:t>
            </a:r>
            <a:r>
              <a:rPr lang="ko-KR" altLang="en-US" dirty="0" smtClean="0"/>
              <a:t>만개 </a:t>
            </a:r>
            <a:r>
              <a:rPr lang="ko-KR" altLang="en-US" dirty="0" err="1" smtClean="0"/>
              <a:t>엔티티에</a:t>
            </a:r>
            <a:r>
              <a:rPr lang="ko-KR" altLang="en-US" dirty="0" smtClean="0"/>
              <a:t> 관한</a:t>
            </a:r>
            <a:r>
              <a:rPr lang="en-US" altLang="ko-KR" dirty="0" smtClean="0"/>
              <a:t> 1</a:t>
            </a:r>
            <a:r>
              <a:rPr lang="ko-KR" altLang="en-US" dirty="0" smtClean="0"/>
              <a:t>억 </a:t>
            </a:r>
            <a:r>
              <a:rPr lang="en-US" altLang="ko-KR" dirty="0" smtClean="0"/>
              <a:t>2</a:t>
            </a:r>
            <a:r>
              <a:rPr lang="ko-KR" altLang="en-US" dirty="0" err="1" smtClean="0"/>
              <a:t>천만개의</a:t>
            </a:r>
            <a:r>
              <a:rPr lang="ko-KR" altLang="en-US" dirty="0" smtClean="0"/>
              <a:t> 사실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WordNet, </a:t>
            </a:r>
            <a:r>
              <a:rPr lang="en-US" altLang="ko-KR" dirty="0" err="1" smtClean="0"/>
              <a:t>GeoNames</a:t>
            </a:r>
            <a:r>
              <a:rPr lang="en-US" altLang="ko-KR" dirty="0" smtClean="0"/>
              <a:t>, Wikipedia</a:t>
            </a:r>
            <a:r>
              <a:rPr lang="ko-KR" altLang="en-US" dirty="0" smtClean="0"/>
              <a:t>에서 추출</a:t>
            </a:r>
            <a:endParaRPr lang="en-US" altLang="ko-KR" dirty="0" smtClean="0"/>
          </a:p>
          <a:p>
            <a:r>
              <a:rPr lang="en-US" altLang="ko-KR" dirty="0" err="1" smtClean="0"/>
              <a:t>Cyc</a:t>
            </a:r>
            <a:r>
              <a:rPr lang="en-US" altLang="ko-KR" dirty="0" smtClean="0"/>
              <a:t>, 1984</a:t>
            </a:r>
            <a:r>
              <a:rPr lang="ko-KR" altLang="en-US" dirty="0" smtClean="0"/>
              <a:t>년부터 더글라스 </a:t>
            </a:r>
            <a:r>
              <a:rPr lang="ko-KR" altLang="en-US" dirty="0" err="1" smtClean="0"/>
              <a:t>레낫</a:t>
            </a:r>
            <a:r>
              <a:rPr lang="en-US" altLang="ko-KR" dirty="0" smtClean="0"/>
              <a:t>(Douglas </a:t>
            </a:r>
            <a:r>
              <a:rPr lang="en-US" altLang="ko-KR" dirty="0" err="1" smtClean="0"/>
              <a:t>Lenat</a:t>
            </a:r>
            <a:r>
              <a:rPr lang="en-US" altLang="ko-KR" dirty="0" smtClean="0"/>
              <a:t>)</a:t>
            </a:r>
            <a:r>
              <a:rPr lang="ko-KR" altLang="en-US" dirty="0" smtClean="0"/>
              <a:t>이 구축 중 </a:t>
            </a:r>
            <a:r>
              <a:rPr lang="en-US" altLang="ko-KR" dirty="0" smtClean="0"/>
              <a:t>(38</a:t>
            </a:r>
            <a:r>
              <a:rPr lang="ko-KR" altLang="en-US" dirty="0" smtClean="0"/>
              <a:t>년간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150</a:t>
            </a:r>
            <a:r>
              <a:rPr lang="ko-KR" altLang="en-US" dirty="0" smtClean="0"/>
              <a:t>만개 용어</a:t>
            </a:r>
            <a:r>
              <a:rPr lang="en-US" altLang="ko-KR" dirty="0" smtClean="0"/>
              <a:t>, LISP </a:t>
            </a:r>
            <a:r>
              <a:rPr lang="ko-KR" altLang="en-US" dirty="0" smtClean="0"/>
              <a:t>스타일 형식</a:t>
            </a:r>
            <a:endParaRPr lang="en-US" altLang="ko-KR" dirty="0" smtClean="0"/>
          </a:p>
          <a:p>
            <a:pPr lvl="1"/>
            <a:r>
              <a:rPr lang="en-US" altLang="ko-KR" dirty="0"/>
              <a:t>"Bill Clinton belongs to the collection of U.S. presidents</a:t>
            </a:r>
            <a:r>
              <a:rPr lang="en-US" altLang="ko-KR" dirty="0" smtClean="0"/>
              <a:t>.“</a:t>
            </a:r>
          </a:p>
          <a:p>
            <a:pPr lvl="1"/>
            <a:r>
              <a:rPr lang="ko-KR" altLang="ko-KR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(#$</a:t>
            </a:r>
            <a:r>
              <a:rPr lang="ko-KR" altLang="ko-K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isa</a:t>
            </a:r>
            <a:r>
              <a:rPr lang="ko-KR" altLang="ko-K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#$</a:t>
            </a:r>
            <a:r>
              <a:rPr lang="ko-KR" altLang="ko-K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BillClinton</a:t>
            </a:r>
            <a:r>
              <a:rPr lang="ko-KR" altLang="ko-K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#$</a:t>
            </a:r>
            <a:r>
              <a:rPr lang="ko-KR" altLang="ko-K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UnitedStatesPresident</a:t>
            </a:r>
            <a:r>
              <a:rPr lang="ko-KR" altLang="ko-K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ko-KR" altLang="ko-KR" sz="1800" dirty="0"/>
              <a:t> </a:t>
            </a:r>
            <a:endParaRPr lang="ko-KR" altLang="ko-KR" sz="4800" dirty="0">
              <a:latin typeface="Arial" panose="020B0604020202020204" pitchFamily="34" charset="0"/>
            </a:endParaRPr>
          </a:p>
          <a:p>
            <a:r>
              <a:rPr lang="en-US" altLang="ko-KR" dirty="0" smtClean="0"/>
              <a:t>NELL </a:t>
            </a:r>
            <a:r>
              <a:rPr lang="en-US" altLang="ko-KR" dirty="0"/>
              <a:t>(Never Ending Language Learning</a:t>
            </a:r>
            <a:r>
              <a:rPr lang="en-US" altLang="ko-KR" dirty="0" smtClean="0"/>
              <a:t>), CMU</a:t>
            </a:r>
          </a:p>
        </p:txBody>
      </p:sp>
    </p:spTree>
    <p:extLst>
      <p:ext uri="{BB962C8B-B14F-4D97-AF65-F5344CB8AC3E}">
        <p14:creationId xmlns:p14="http://schemas.microsoft.com/office/powerpoint/2010/main" val="75551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AGI(Artificial General Intelligence)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모든 분야에서 인공지능의 기능을 수행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언어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추론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게임 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인류의 꿈</a:t>
            </a:r>
            <a:endParaRPr lang="en-US" altLang="ko-KR" dirty="0" smtClean="0"/>
          </a:p>
          <a:p>
            <a:r>
              <a:rPr lang="ko-KR" altLang="en-US" dirty="0" smtClean="0"/>
              <a:t>최초의 </a:t>
            </a:r>
            <a:r>
              <a:rPr lang="en-US" altLang="ko-KR" dirty="0" smtClean="0"/>
              <a:t>AGI</a:t>
            </a:r>
            <a:r>
              <a:rPr lang="ko-KR" altLang="en-US" dirty="0" smtClean="0"/>
              <a:t>는</a:t>
            </a:r>
            <a:r>
              <a:rPr lang="en-US" altLang="ko-KR" dirty="0" smtClean="0"/>
              <a:t>?</a:t>
            </a:r>
          </a:p>
          <a:p>
            <a:pPr lvl="1"/>
            <a:r>
              <a:rPr lang="en-US" altLang="ko-KR" dirty="0" smtClean="0"/>
              <a:t>1971, </a:t>
            </a:r>
            <a:r>
              <a:rPr lang="ko-KR" altLang="en-US" dirty="0" smtClean="0"/>
              <a:t>바벨</a:t>
            </a:r>
            <a:r>
              <a:rPr lang="en-US" altLang="ko-KR" dirty="0" smtClean="0"/>
              <a:t>2</a:t>
            </a:r>
            <a:r>
              <a:rPr lang="ko-KR" altLang="en-US" dirty="0" smtClean="0"/>
              <a:t>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바벨탑의 </a:t>
            </a:r>
            <a:r>
              <a:rPr lang="ko-KR" altLang="en-US" dirty="0" err="1" smtClean="0"/>
              <a:t>수퍼컴퓨터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2014, </a:t>
            </a:r>
            <a:r>
              <a:rPr lang="ko-KR" altLang="en-US" dirty="0" err="1" smtClean="0"/>
              <a:t>트랜센던스</a:t>
            </a:r>
            <a:r>
              <a:rPr lang="en-US" altLang="ko-KR" dirty="0" smtClean="0"/>
              <a:t>, PINN 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수억년</a:t>
            </a:r>
            <a:r>
              <a:rPr lang="ko-KR" altLang="en-US" dirty="0" smtClean="0"/>
              <a:t> 인류 </a:t>
            </a:r>
            <a:r>
              <a:rPr lang="ko-KR" altLang="en-US" dirty="0" err="1" smtClean="0"/>
              <a:t>지식자산을</a:t>
            </a:r>
            <a:r>
              <a:rPr lang="ko-KR" altLang="en-US" dirty="0" smtClean="0"/>
              <a:t> 갖춘 컴퓨터</a:t>
            </a:r>
            <a:endParaRPr lang="en-US" altLang="ko-KR" dirty="0" smtClean="0"/>
          </a:p>
          <a:p>
            <a:r>
              <a:rPr lang="en-US" altLang="ko-KR" dirty="0" err="1" smtClean="0"/>
              <a:t>OpenAI’s</a:t>
            </a:r>
            <a:r>
              <a:rPr lang="en-US" altLang="ko-KR" dirty="0" smtClean="0"/>
              <a:t> GPT-3, 2019.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896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ConceptNet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5350164" cy="4351338"/>
          </a:xfrm>
        </p:spPr>
        <p:txBody>
          <a:bodyPr/>
          <a:lstStyle/>
          <a:p>
            <a:r>
              <a:rPr lang="en-US" altLang="ko-KR" dirty="0" smtClean="0"/>
              <a:t>Semantic </a:t>
            </a:r>
            <a:r>
              <a:rPr lang="en-US" altLang="ko-KR" dirty="0"/>
              <a:t>Network, </a:t>
            </a:r>
            <a:r>
              <a:rPr lang="ko-KR" altLang="en-US" dirty="0"/>
              <a:t>단어의 의미를 컴퓨터가 이해하도록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1999</a:t>
            </a:r>
            <a:r>
              <a:rPr lang="ko-KR" altLang="en-US" dirty="0"/>
              <a:t>년 </a:t>
            </a:r>
            <a:r>
              <a:rPr lang="en-US" altLang="ko-KR" dirty="0"/>
              <a:t>MIT Media Lab, Open Mind Common Sense </a:t>
            </a:r>
            <a:r>
              <a:rPr lang="ko-KR" altLang="en-US" dirty="0" smtClean="0"/>
              <a:t>프로젝트</a:t>
            </a:r>
            <a:r>
              <a:rPr lang="en-US" altLang="ko-KR" dirty="0" smtClean="0"/>
              <a:t> </a:t>
            </a:r>
          </a:p>
          <a:p>
            <a:r>
              <a:rPr lang="ko-KR" altLang="en-US" dirty="0" err="1" smtClean="0"/>
              <a:t>크라우드소싱</a:t>
            </a:r>
            <a:endParaRPr lang="en-US" altLang="ko-KR" dirty="0"/>
          </a:p>
          <a:p>
            <a:r>
              <a:rPr lang="en-US" altLang="ko-KR" dirty="0"/>
              <a:t>https://conceptnet.io/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3918" y="135797"/>
            <a:ext cx="5715500" cy="647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244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상식 추론의 종류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분류 체계 추론</a:t>
            </a:r>
            <a:r>
              <a:rPr lang="en-US" altLang="ko-KR" dirty="0" smtClean="0"/>
              <a:t>(Taxonomy reasoning)</a:t>
            </a:r>
          </a:p>
          <a:p>
            <a:pPr lvl="1"/>
            <a:r>
              <a:rPr lang="ko-KR" altLang="en-US" dirty="0" smtClean="0"/>
              <a:t>동물</a:t>
            </a:r>
            <a:r>
              <a:rPr lang="en-US" altLang="ko-KR" dirty="0" smtClean="0"/>
              <a:t>-</a:t>
            </a:r>
            <a:r>
              <a:rPr lang="ko-KR" altLang="en-US" dirty="0" smtClean="0"/>
              <a:t>새</a:t>
            </a:r>
            <a:r>
              <a:rPr lang="en-US" altLang="ko-KR" dirty="0" smtClean="0"/>
              <a:t>-</a:t>
            </a:r>
            <a:r>
              <a:rPr lang="ko-KR" altLang="en-US" dirty="0" smtClean="0"/>
              <a:t>까마귀</a:t>
            </a:r>
            <a:endParaRPr lang="en-US" altLang="ko-KR" dirty="0" smtClean="0"/>
          </a:p>
          <a:p>
            <a:r>
              <a:rPr lang="ko-KR" altLang="en-US" dirty="0" smtClean="0"/>
              <a:t>행동과</a:t>
            </a:r>
            <a:r>
              <a:rPr lang="en-US" altLang="ko-KR" dirty="0" smtClean="0"/>
              <a:t> </a:t>
            </a:r>
            <a:r>
              <a:rPr lang="ko-KR" altLang="en-US" dirty="0" smtClean="0"/>
              <a:t>변화</a:t>
            </a:r>
            <a:r>
              <a:rPr lang="en-US" altLang="ko-KR" dirty="0" smtClean="0"/>
              <a:t>(action and change)</a:t>
            </a:r>
          </a:p>
          <a:p>
            <a:pPr lvl="1"/>
            <a:r>
              <a:rPr lang="ko-KR" altLang="en-US" dirty="0" smtClean="0"/>
              <a:t>어떤 동작이 있으면 결과가 달라진다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돈을 주면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감사하게 생각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ko-KR" altLang="en-US" dirty="0"/>
              <a:t>시간 추론</a:t>
            </a:r>
            <a:r>
              <a:rPr lang="en-US" altLang="ko-KR" dirty="0"/>
              <a:t>(temporal reasoning</a:t>
            </a:r>
            <a:r>
              <a:rPr lang="en-US" altLang="ko-KR" dirty="0" smtClean="0"/>
              <a:t>): </a:t>
            </a:r>
            <a:r>
              <a:rPr lang="ko-KR" altLang="en-US" dirty="0" smtClean="0"/>
              <a:t>시간의 선후관계를 파악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물이 감소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옷이 마른다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정량적 추론</a:t>
            </a:r>
            <a:r>
              <a:rPr lang="en-US" altLang="ko-KR" dirty="0"/>
              <a:t>(qualitative reasoning):</a:t>
            </a:r>
          </a:p>
          <a:p>
            <a:pPr lvl="1"/>
            <a:r>
              <a:rPr lang="ko-KR" altLang="en-US" dirty="0" err="1" smtClean="0"/>
              <a:t>늑대수가</a:t>
            </a:r>
            <a:r>
              <a:rPr lang="ko-KR" altLang="en-US" dirty="0" smtClean="0"/>
              <a:t> 감소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양들이 증가할 것</a:t>
            </a:r>
            <a:r>
              <a:rPr lang="en-US" altLang="ko-KR" dirty="0" smtClean="0">
                <a:sym typeface="Wingdings" panose="05000000000000000000" pitchFamily="2" charset="2"/>
              </a:rPr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873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관계 추론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사물들의 관계</a:t>
            </a:r>
            <a:endParaRPr lang="en-US" altLang="ko-KR" dirty="0" smtClean="0"/>
          </a:p>
          <a:p>
            <a:r>
              <a:rPr lang="en-US" altLang="ko-KR" dirty="0" smtClean="0"/>
              <a:t>MIT </a:t>
            </a:r>
            <a:r>
              <a:rPr lang="ko-KR" altLang="en-US" dirty="0" err="1" smtClean="0"/>
              <a:t>연구중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6499891" y="1505526"/>
            <a:ext cx="27207818" cy="932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244698816" descr="EMB00005c6008b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072" y="1486956"/>
            <a:ext cx="7359195" cy="4923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5160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AI </a:t>
            </a:r>
            <a:r>
              <a:rPr lang="ko-KR" altLang="en-US" dirty="0" smtClean="0"/>
              <a:t>알렌 연구소</a:t>
            </a:r>
            <a:r>
              <a:rPr lang="en-US" altLang="ko-KR" dirty="0" smtClean="0"/>
              <a:t>(Allen Institute for AI)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https://allenai.org</a:t>
            </a:r>
            <a:r>
              <a:rPr lang="en-US" altLang="ko-KR" dirty="0" smtClean="0">
                <a:hlinkClick r:id="rId2"/>
              </a:rPr>
              <a:t>/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상식 시스템 </a:t>
            </a:r>
            <a:r>
              <a:rPr lang="en-US" altLang="ko-KR" dirty="0" smtClean="0"/>
              <a:t>ATOMIC</a:t>
            </a:r>
            <a:endParaRPr lang="en-US" altLang="ko-KR" dirty="0"/>
          </a:p>
          <a:p>
            <a:r>
              <a:rPr lang="ko-KR" altLang="en-US" dirty="0" smtClean="0"/>
              <a:t>사람</a:t>
            </a:r>
            <a:r>
              <a:rPr lang="en-US" altLang="ko-KR" dirty="0"/>
              <a:t>X</a:t>
            </a:r>
            <a:r>
              <a:rPr lang="ko-KR" altLang="en-US" dirty="0"/>
              <a:t>가 사람</a:t>
            </a:r>
            <a:r>
              <a:rPr lang="en-US" altLang="ko-KR" dirty="0"/>
              <a:t>Y</a:t>
            </a:r>
            <a:r>
              <a:rPr lang="ko-KR" altLang="en-US" dirty="0"/>
              <a:t>에게 커피를 </a:t>
            </a:r>
            <a:r>
              <a:rPr lang="ko-KR" altLang="en-US" dirty="0" err="1"/>
              <a:t>만들어주었다“면</a:t>
            </a:r>
            <a:r>
              <a:rPr lang="ko-KR" altLang="en-US" dirty="0"/>
              <a:t> 어떤 결과를 추론</a:t>
            </a:r>
          </a:p>
          <a:p>
            <a:pPr lvl="1" fontAlgn="base"/>
            <a:r>
              <a:rPr lang="ko-KR" altLang="en-US" dirty="0"/>
              <a:t>사람</a:t>
            </a:r>
            <a:r>
              <a:rPr lang="en-US" altLang="ko-KR" dirty="0"/>
              <a:t>X</a:t>
            </a:r>
            <a:r>
              <a:rPr lang="ko-KR" altLang="en-US" dirty="0"/>
              <a:t>는 커피를 필터에 넣어야 한다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 fontAlgn="base"/>
            <a:r>
              <a:rPr lang="ko-KR" altLang="en-US" dirty="0"/>
              <a:t>사람</a:t>
            </a:r>
            <a:r>
              <a:rPr lang="en-US" altLang="ko-KR" dirty="0"/>
              <a:t>X</a:t>
            </a:r>
            <a:r>
              <a:rPr lang="ko-KR" altLang="en-US" dirty="0"/>
              <a:t>는 감사를 받았을 것이다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 fontAlgn="base"/>
            <a:r>
              <a:rPr lang="ko-KR" altLang="en-US" dirty="0"/>
              <a:t>사람</a:t>
            </a:r>
            <a:r>
              <a:rPr lang="en-US" altLang="ko-KR" dirty="0"/>
              <a:t>X</a:t>
            </a:r>
            <a:r>
              <a:rPr lang="ko-KR" altLang="en-US" dirty="0"/>
              <a:t>는 크림과 설탕을 추가했다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 fontAlgn="base"/>
            <a:r>
              <a:rPr lang="ko-KR" altLang="en-US" dirty="0"/>
              <a:t>사람</a:t>
            </a:r>
            <a:r>
              <a:rPr lang="en-US" altLang="ko-KR" dirty="0"/>
              <a:t>Y</a:t>
            </a:r>
            <a:r>
              <a:rPr lang="ko-KR" altLang="en-US" dirty="0"/>
              <a:t>는 감사해야 한다</a:t>
            </a:r>
            <a:r>
              <a:rPr lang="en-US" altLang="ko-KR" dirty="0"/>
              <a:t>.</a:t>
            </a:r>
            <a:endParaRPr lang="ko-KR" altLang="en-US" dirty="0"/>
          </a:p>
          <a:p>
            <a:r>
              <a:rPr lang="ko-KR" altLang="en-US" dirty="0" smtClean="0"/>
              <a:t>아마존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투르크로</a:t>
            </a:r>
            <a:r>
              <a:rPr lang="ko-KR" altLang="en-US" dirty="0" smtClean="0"/>
              <a:t> </a:t>
            </a:r>
            <a:r>
              <a:rPr lang="en-US" altLang="ko-KR" dirty="0" smtClean="0"/>
              <a:t>88</a:t>
            </a:r>
            <a:r>
              <a:rPr lang="ko-KR" altLang="en-US" dirty="0" smtClean="0"/>
              <a:t>만개의 상식 구축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72929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Visual Common Sense</a:t>
            </a:r>
            <a:r>
              <a:rPr lang="ko-KR" altLang="en-US" dirty="0"/>
              <a:t>가 특히 </a:t>
            </a:r>
            <a:r>
              <a:rPr lang="ko-KR" altLang="en-US" dirty="0" smtClean="0"/>
              <a:t>필요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사물의 인식보다</a:t>
            </a:r>
            <a:r>
              <a:rPr lang="en-US" altLang="ko-KR" dirty="0"/>
              <a:t>, </a:t>
            </a:r>
            <a:r>
              <a:rPr lang="ko-KR" altLang="en-US" dirty="0"/>
              <a:t>사물들의 관계 설명이 더 중요</a:t>
            </a:r>
            <a:endParaRPr lang="en-US" altLang="ko-KR" dirty="0"/>
          </a:p>
          <a:p>
            <a:r>
              <a:rPr lang="ko-KR" altLang="en-US" dirty="0" smtClean="0"/>
              <a:t>새로운 </a:t>
            </a:r>
            <a:r>
              <a:rPr lang="ko-KR" altLang="en-US" dirty="0"/>
              <a:t>문맹의 정의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영화를 </a:t>
            </a:r>
            <a:r>
              <a:rPr lang="ko-KR" altLang="en-US" dirty="0"/>
              <a:t>보고 이해하지 못하는 사람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일상 </a:t>
            </a:r>
            <a:r>
              <a:rPr lang="ko-KR" altLang="en-US" dirty="0" err="1"/>
              <a:t>생활속에서</a:t>
            </a:r>
            <a:r>
              <a:rPr lang="ko-KR" altLang="en-US" dirty="0"/>
              <a:t> 만나는 상황과 장면에 대한 이해</a:t>
            </a:r>
          </a:p>
        </p:txBody>
      </p:sp>
    </p:spTree>
    <p:extLst>
      <p:ext uri="{BB962C8B-B14F-4D97-AF65-F5344CB8AC3E}">
        <p14:creationId xmlns:p14="http://schemas.microsoft.com/office/powerpoint/2010/main" val="20668490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비주얼</a:t>
            </a:r>
            <a:r>
              <a:rPr lang="ko-KR" altLang="en-US" dirty="0" smtClean="0"/>
              <a:t> 상식 추론 예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‘</a:t>
            </a:r>
            <a:r>
              <a:rPr lang="en-US" altLang="ko-KR" dirty="0"/>
              <a:t>person2’</a:t>
            </a:r>
            <a:r>
              <a:rPr lang="ko-KR" altLang="en-US" dirty="0"/>
              <a:t>는 앞에 있는 사람에게서 돈을 어떻게 </a:t>
            </a:r>
            <a:r>
              <a:rPr lang="ko-KR" altLang="en-US" dirty="0" err="1"/>
              <a:t>얻었는지에</a:t>
            </a:r>
            <a:r>
              <a:rPr lang="ko-KR" altLang="en-US" dirty="0"/>
              <a:t> 대한 답변 지식</a:t>
            </a:r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325894" y="1825625"/>
            <a:ext cx="14819230" cy="913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244690464" descr="EMB00005c6008c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64" y="2874267"/>
            <a:ext cx="10793136" cy="2655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37577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다음 영상을 보고 추론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6273800" cy="4351338"/>
          </a:xfrm>
        </p:spPr>
        <p:txBody>
          <a:bodyPr/>
          <a:lstStyle/>
          <a:p>
            <a:pPr fontAlgn="base"/>
            <a:r>
              <a:rPr lang="ko-KR" altLang="en-US" dirty="0"/>
              <a:t>아빠가 아이들과 벽돌 도미노를 하고 있다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/>
            <a:r>
              <a:rPr lang="en-US" altLang="ko-KR" dirty="0" smtClean="0"/>
              <a:t> </a:t>
            </a:r>
            <a:r>
              <a:rPr lang="ko-KR" altLang="en-US" dirty="0"/>
              <a:t>아이들이 좋아서 뛰고 있다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/>
            <a:r>
              <a:rPr lang="ko-KR" altLang="en-US" dirty="0" smtClean="0"/>
              <a:t>아이들은 </a:t>
            </a:r>
            <a:r>
              <a:rPr lang="ko-KR" altLang="en-US" dirty="0"/>
              <a:t>도미노 게임을 좋아한다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 smtClean="0"/>
              <a:t>도미노는 </a:t>
            </a:r>
            <a:r>
              <a:rPr lang="ko-KR" altLang="en-US" dirty="0"/>
              <a:t>만드는 데 시간이 오래 걸린다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11356139" y="-67470"/>
            <a:ext cx="29745739" cy="10640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5" name="_x245173640" descr="EMB00005c6008c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970" y="541539"/>
            <a:ext cx="4004830" cy="5635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3631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일반인공지능의 미래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먼 훗날로 전망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급격히 다가오고 있는 중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ko-KR" altLang="en-US" dirty="0" smtClean="0">
                <a:sym typeface="Wingdings" panose="05000000000000000000" pitchFamily="2" charset="2"/>
              </a:rPr>
              <a:t>연구공동체의 구축을 통한 </a:t>
            </a:r>
            <a:r>
              <a:rPr lang="ko-KR" altLang="en-US" dirty="0">
                <a:sym typeface="Wingdings" panose="05000000000000000000" pitchFamily="2" charset="2"/>
              </a:rPr>
              <a:t>상식 연구의 본격화 </a:t>
            </a:r>
            <a:r>
              <a:rPr lang="ko-KR" altLang="en-US" dirty="0" smtClean="0">
                <a:sym typeface="Wingdings" panose="05000000000000000000" pitchFamily="2" charset="2"/>
              </a:rPr>
              <a:t>필요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ko-KR" altLang="en-US" dirty="0" smtClean="0">
                <a:sym typeface="Wingdings" panose="05000000000000000000" pitchFamily="2" charset="2"/>
              </a:rPr>
              <a:t>표준 시스템의 정립</a:t>
            </a:r>
            <a:r>
              <a:rPr lang="en-US" altLang="ko-KR" dirty="0" smtClean="0">
                <a:sym typeface="Wingdings" panose="05000000000000000000" pitchFamily="2" charset="2"/>
              </a:rPr>
              <a:t>?</a:t>
            </a:r>
          </a:p>
          <a:p>
            <a:r>
              <a:rPr lang="ko-KR" altLang="en-US" dirty="0" err="1" smtClean="0">
                <a:sym typeface="Wingdings" panose="05000000000000000000" pitchFamily="2" charset="2"/>
              </a:rPr>
              <a:t>인공마음</a:t>
            </a:r>
            <a:r>
              <a:rPr lang="en-US" altLang="ko-KR" dirty="0" smtClean="0">
                <a:sym typeface="Wingdings" panose="05000000000000000000" pitchFamily="2" charset="2"/>
              </a:rPr>
              <a:t>,,</a:t>
            </a:r>
            <a:r>
              <a:rPr lang="ko-KR" altLang="en-US" dirty="0" err="1" smtClean="0">
                <a:sym typeface="Wingdings" panose="05000000000000000000" pitchFamily="2" charset="2"/>
              </a:rPr>
              <a:t>인공의식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ko-KR" altLang="en-US" dirty="0" err="1" smtClean="0">
                <a:sym typeface="Wingdings" panose="05000000000000000000" pitchFamily="2" charset="2"/>
              </a:rPr>
              <a:t>인공정신은</a:t>
            </a:r>
            <a:r>
              <a:rPr lang="en-US" altLang="ko-KR" dirty="0" smtClean="0">
                <a:sym typeface="Wingdings" panose="05000000000000000000" pitchFamily="2" charset="2"/>
              </a:rPr>
              <a:t> </a:t>
            </a:r>
            <a:r>
              <a:rPr lang="ko-KR" altLang="en-US" dirty="0" smtClean="0">
                <a:sym typeface="Wingdings" panose="05000000000000000000" pitchFamily="2" charset="2"/>
              </a:rPr>
              <a:t>가능</a:t>
            </a:r>
            <a:r>
              <a:rPr lang="en-US" altLang="ko-KR" dirty="0" smtClean="0">
                <a:sym typeface="Wingdings" panose="05000000000000000000" pitchFamily="2" charset="2"/>
              </a:rPr>
              <a:t>?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 smtClean="0"/>
              <a:t>로봇도 </a:t>
            </a:r>
            <a:r>
              <a:rPr lang="ko-KR" altLang="en-US" dirty="0"/>
              <a:t>마음</a:t>
            </a:r>
            <a:r>
              <a:rPr lang="en-US" altLang="ko-KR" dirty="0"/>
              <a:t>(mind)</a:t>
            </a:r>
            <a:r>
              <a:rPr lang="ko-KR" altLang="en-US" dirty="0"/>
              <a:t>를 가질 수 </a:t>
            </a:r>
            <a:r>
              <a:rPr lang="ko-KR" altLang="en-US" dirty="0" smtClean="0"/>
              <a:t>있는가</a:t>
            </a:r>
            <a:endParaRPr lang="en-US" altLang="ko-KR" dirty="0" smtClean="0"/>
          </a:p>
          <a:p>
            <a:r>
              <a:rPr lang="ko-KR" altLang="en-US" dirty="0" smtClean="0"/>
              <a:t>“</a:t>
            </a:r>
            <a:r>
              <a:rPr lang="ko-KR" altLang="en-US" dirty="0"/>
              <a:t>정신의 작동에는 ‘신의 </a:t>
            </a:r>
            <a:r>
              <a:rPr lang="ko-KR" altLang="en-US" dirty="0" err="1"/>
              <a:t>섬광’이</a:t>
            </a:r>
            <a:r>
              <a:rPr lang="ko-KR" altLang="en-US" dirty="0"/>
              <a:t> 필요하지 않으며 인간은 생각하는 기계”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4430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팔방미인</a:t>
            </a:r>
            <a:r>
              <a:rPr lang="en-US" altLang="ko-KR" dirty="0" smtClean="0"/>
              <a:t>(</a:t>
            </a:r>
            <a:r>
              <a:rPr lang="en-US" altLang="ko-KR" dirty="0">
                <a:hlinkClick r:id="rId2"/>
              </a:rPr>
              <a:t>(</a:t>
            </a:r>
            <a:r>
              <a:rPr lang="ko-KR" altLang="en-US" dirty="0">
                <a:hlinkClick r:id="rId2"/>
              </a:rPr>
              <a:t>八方美人</a:t>
            </a:r>
            <a:r>
              <a:rPr lang="en-US" altLang="ko-KR" dirty="0" smtClean="0">
                <a:hlinkClick r:id="rId2"/>
              </a:rPr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7936345" cy="4351338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/>
              <a:t>여러 방면에 능통한 사람을 비유적으로 이르는 말</a:t>
            </a:r>
            <a:r>
              <a:rPr lang="en-US" altLang="ko-KR" dirty="0" smtClean="0"/>
              <a:t>., Jack of All Trades. </a:t>
            </a:r>
            <a:endParaRPr lang="en-US" altLang="ko-KR" dirty="0"/>
          </a:p>
          <a:p>
            <a:r>
              <a:rPr lang="ko-KR" altLang="en-US" dirty="0" smtClean="0"/>
              <a:t>한 </a:t>
            </a:r>
            <a:r>
              <a:rPr lang="ko-KR" altLang="en-US" dirty="0"/>
              <a:t>가지 일에 정통하지 못하고 온갖 일에 조금씩 손대는 사람을 놀림조로 이르는 말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/>
              <a:t>박이부정</a:t>
            </a:r>
            <a:r>
              <a:rPr lang="en-US" altLang="ko-KR" dirty="0"/>
              <a:t>(</a:t>
            </a:r>
            <a:r>
              <a:rPr lang="ko-KR" altLang="en-US" dirty="0"/>
              <a:t>博而不精</a:t>
            </a:r>
            <a:r>
              <a:rPr lang="en-US" altLang="ko-KR" dirty="0" smtClean="0"/>
              <a:t>), </a:t>
            </a:r>
          </a:p>
          <a:p>
            <a:pPr lvl="1"/>
            <a:r>
              <a:rPr lang="ko-KR" altLang="en-US" dirty="0" err="1" smtClean="0"/>
              <a:t>기용빈핍</a:t>
            </a:r>
            <a:r>
              <a:rPr lang="en-US" altLang="ko-KR" dirty="0"/>
              <a:t>(</a:t>
            </a:r>
            <a:r>
              <a:rPr lang="ko-KR" altLang="en-US" dirty="0" smtClean="0"/>
              <a:t>器用貧乏</a:t>
            </a:r>
            <a:r>
              <a:rPr lang="en-US" altLang="ko-KR" dirty="0" smtClean="0"/>
              <a:t>): </a:t>
            </a:r>
            <a:r>
              <a:rPr lang="ko-KR" altLang="en-US" dirty="0" smtClean="0"/>
              <a:t>재주는</a:t>
            </a:r>
            <a:r>
              <a:rPr lang="en-US" altLang="ko-KR" dirty="0" smtClean="0"/>
              <a:t> </a:t>
            </a:r>
            <a:r>
              <a:rPr lang="ko-KR" altLang="en-US" dirty="0" smtClean="0"/>
              <a:t>많으나 가난함</a:t>
            </a:r>
            <a:endParaRPr lang="en-US" altLang="ko-KR" dirty="0" smtClean="0"/>
          </a:p>
          <a:p>
            <a:r>
              <a:rPr lang="en-US" altLang="ko-KR" dirty="0" smtClean="0"/>
              <a:t>8</a:t>
            </a:r>
            <a:r>
              <a:rPr lang="ko-KR" altLang="en-US" dirty="0" smtClean="0"/>
              <a:t>가지 방향에서 봐도 아름다운 사람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얼짱 각도 </a:t>
            </a:r>
            <a:r>
              <a:rPr lang="en-US" altLang="ko-KR" dirty="0" smtClean="0"/>
              <a:t>X</a:t>
            </a:r>
            <a:endParaRPr lang="en-US" altLang="ko-KR" dirty="0"/>
          </a:p>
          <a:p>
            <a:r>
              <a:rPr lang="ko-KR" altLang="en-US" dirty="0" err="1" smtClean="0"/>
              <a:t>투잡</a:t>
            </a:r>
            <a:r>
              <a:rPr lang="en-US" altLang="ko-KR" dirty="0" smtClean="0"/>
              <a:t>(Two Jobs)</a:t>
            </a:r>
            <a:r>
              <a:rPr lang="ko-KR" altLang="en-US" dirty="0" smtClean="0"/>
              <a:t>의 시대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부전공</a:t>
            </a:r>
            <a:r>
              <a:rPr lang="en-US" altLang="ko-KR" dirty="0" smtClean="0"/>
              <a:t>/</a:t>
            </a:r>
            <a:r>
              <a:rPr lang="ko-KR" altLang="en-US" dirty="0" smtClean="0"/>
              <a:t>복수전공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융합전공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부캐릭터</a:t>
            </a:r>
            <a:endParaRPr lang="en-US" altLang="ko-KR" dirty="0" smtClean="0"/>
          </a:p>
          <a:p>
            <a:r>
              <a:rPr lang="ko-KR" altLang="en-US" dirty="0" smtClean="0"/>
              <a:t>한가지 전공도 잘 하기 힘들다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AI</a:t>
            </a:r>
            <a:r>
              <a:rPr lang="ko-KR" altLang="en-US" dirty="0" smtClean="0"/>
              <a:t>에서는 다르다</a:t>
            </a:r>
            <a:r>
              <a:rPr lang="en-US" altLang="ko-KR" dirty="0" smtClean="0"/>
              <a:t>. </a:t>
            </a:r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ko-KR" altLang="en-US" dirty="0" smtClean="0">
                <a:sym typeface="Wingdings" panose="05000000000000000000" pitchFamily="2" charset="2"/>
              </a:rPr>
              <a:t>인공일반지능이 가능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3199" y="0"/>
            <a:ext cx="3058592" cy="311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1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인공일반지능의 기능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ko-KR" altLang="en-US" dirty="0"/>
              <a:t>추론</a:t>
            </a:r>
            <a:r>
              <a:rPr lang="en-US" altLang="ko-KR" dirty="0"/>
              <a:t>(reason)</a:t>
            </a:r>
            <a:endParaRPr lang="ko-KR" altLang="en-US" dirty="0"/>
          </a:p>
          <a:p>
            <a:pPr lvl="0" fontAlgn="base"/>
            <a:r>
              <a:rPr lang="ko-KR" altLang="en-US" dirty="0"/>
              <a:t>지식표현</a:t>
            </a:r>
            <a:r>
              <a:rPr lang="en-US" altLang="ko-KR" dirty="0"/>
              <a:t>(</a:t>
            </a:r>
            <a:r>
              <a:rPr lang="ko-KR" altLang="en-US" dirty="0"/>
              <a:t>상식을 포함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ko-KR" altLang="en-US" dirty="0"/>
              <a:t>계획</a:t>
            </a:r>
            <a:r>
              <a:rPr lang="en-US" altLang="ko-KR" dirty="0"/>
              <a:t>(plan)</a:t>
            </a:r>
            <a:endParaRPr lang="ko-KR" altLang="en-US" dirty="0"/>
          </a:p>
          <a:p>
            <a:pPr lvl="0" fontAlgn="base"/>
            <a:r>
              <a:rPr lang="ko-KR" altLang="en-US" dirty="0"/>
              <a:t>학습</a:t>
            </a:r>
            <a:r>
              <a:rPr lang="en-US" altLang="ko-KR" dirty="0"/>
              <a:t>(learn)</a:t>
            </a:r>
            <a:endParaRPr lang="ko-KR" altLang="en-US" dirty="0"/>
          </a:p>
          <a:p>
            <a:pPr lvl="0" fontAlgn="base"/>
            <a:r>
              <a:rPr lang="ko-KR" altLang="en-US" dirty="0"/>
              <a:t>자연어 소통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9242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인공일반지능의 검사법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ko-KR" altLang="en-US" dirty="0"/>
              <a:t>튜링 검사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대화에서 인간과 </a:t>
            </a:r>
            <a:r>
              <a:rPr lang="ko-KR" altLang="en-US" dirty="0"/>
              <a:t>컴퓨터를 구별하기 어려운 단계</a:t>
            </a:r>
          </a:p>
          <a:p>
            <a:pPr lvl="0" fontAlgn="base"/>
            <a:r>
              <a:rPr lang="ko-KR" altLang="en-US" dirty="0" err="1"/>
              <a:t>커피검사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평범한 </a:t>
            </a:r>
            <a:r>
              <a:rPr lang="ko-KR" altLang="en-US" dirty="0"/>
              <a:t>집을 방문해서 커피를 찾아서 만들 수 있어야 한다</a:t>
            </a:r>
            <a:r>
              <a:rPr lang="en-US" altLang="ko-KR" dirty="0"/>
              <a:t>.</a:t>
            </a:r>
            <a:endParaRPr lang="ko-KR" altLang="en-US" dirty="0"/>
          </a:p>
          <a:p>
            <a:pPr lvl="0" fontAlgn="base"/>
            <a:r>
              <a:rPr lang="ko-KR" altLang="en-US" dirty="0"/>
              <a:t>대학생 로봇 검사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대학생처럼 </a:t>
            </a:r>
            <a:r>
              <a:rPr lang="ko-KR" altLang="en-US" dirty="0"/>
              <a:t>대학에 수강신청하고 수업을 들어서 학점을 취득할 수 </a:t>
            </a:r>
            <a:r>
              <a:rPr lang="ko-KR" altLang="en-US" dirty="0" err="1"/>
              <a:t>있어어야</a:t>
            </a:r>
            <a:r>
              <a:rPr lang="ko-KR" altLang="en-US" dirty="0"/>
              <a:t> 한다</a:t>
            </a:r>
            <a:r>
              <a:rPr lang="en-US" altLang="ko-KR" dirty="0"/>
              <a:t>.</a:t>
            </a:r>
            <a:endParaRPr lang="ko-KR" altLang="en-US" dirty="0"/>
          </a:p>
          <a:p>
            <a:pPr lvl="0" fontAlgn="base"/>
            <a:r>
              <a:rPr lang="ko-KR" altLang="en-US" dirty="0"/>
              <a:t>취업 검사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평범한 </a:t>
            </a:r>
            <a:r>
              <a:rPr lang="ko-KR" altLang="en-US" dirty="0"/>
              <a:t>사람과 같이 경제적으로 </a:t>
            </a:r>
            <a:r>
              <a:rPr lang="ko-KR" altLang="en-US" dirty="0" err="1"/>
              <a:t>의미있는</a:t>
            </a:r>
            <a:r>
              <a:rPr lang="ko-KR" altLang="en-US" dirty="0"/>
              <a:t> 일을 할 수 있어야 한다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2827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AI-Complete ( AI </a:t>
            </a:r>
            <a:r>
              <a:rPr lang="ko-KR" altLang="en-US" dirty="0" smtClean="0"/>
              <a:t>완전성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6421582" cy="4351338"/>
          </a:xfrm>
        </p:spPr>
        <p:txBody>
          <a:bodyPr/>
          <a:lstStyle/>
          <a:p>
            <a:r>
              <a:rPr lang="ko-KR" altLang="en-US" dirty="0" smtClean="0"/>
              <a:t>인간과</a:t>
            </a:r>
            <a:r>
              <a:rPr lang="en-US" altLang="ko-KR" dirty="0" smtClean="0"/>
              <a:t> </a:t>
            </a:r>
            <a:r>
              <a:rPr lang="ko-KR" altLang="en-US" dirty="0" smtClean="0"/>
              <a:t>능력이 동일한 지능을 보유여부</a:t>
            </a:r>
            <a:endParaRPr lang="en-US" altLang="ko-KR" dirty="0" smtClean="0"/>
          </a:p>
          <a:p>
            <a:pPr lvl="0" fontAlgn="base"/>
            <a:r>
              <a:rPr lang="ko-KR" altLang="en-US" dirty="0"/>
              <a:t>논문을 읽고 심사하는 것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논문 심사는 </a:t>
            </a:r>
            <a:r>
              <a:rPr lang="ko-KR" altLang="en-US" dirty="0"/>
              <a:t>일반 </a:t>
            </a:r>
            <a:r>
              <a:rPr lang="ko-KR" altLang="en-US" dirty="0" smtClean="0"/>
              <a:t>지식</a:t>
            </a:r>
            <a:r>
              <a:rPr lang="en-US" altLang="ko-KR" dirty="0" smtClean="0"/>
              <a:t>+</a:t>
            </a:r>
            <a:r>
              <a:rPr lang="ko-KR" altLang="en-US" dirty="0" smtClean="0"/>
              <a:t>전문적 지식 요구 </a:t>
            </a:r>
            <a:endParaRPr lang="ko-KR" altLang="en-US" dirty="0"/>
          </a:p>
          <a:p>
            <a:pPr lvl="0" fontAlgn="base"/>
            <a:r>
              <a:rPr lang="ko-KR" altLang="en-US" dirty="0" err="1"/>
              <a:t>봉가드</a:t>
            </a:r>
            <a:r>
              <a:rPr lang="en-US" altLang="ko-KR" dirty="0"/>
              <a:t>(</a:t>
            </a:r>
            <a:r>
              <a:rPr lang="en-US" altLang="ko-KR" dirty="0" err="1"/>
              <a:t>bongard</a:t>
            </a:r>
            <a:r>
              <a:rPr lang="en-US" altLang="ko-KR" dirty="0"/>
              <a:t>) </a:t>
            </a:r>
            <a:r>
              <a:rPr lang="ko-KR" altLang="en-US" dirty="0"/>
              <a:t>문제 </a:t>
            </a:r>
            <a:r>
              <a:rPr lang="ko-KR" altLang="en-US" dirty="0" smtClean="0"/>
              <a:t>풀기</a:t>
            </a:r>
            <a:endParaRPr lang="en-US" altLang="ko-KR" dirty="0" smtClean="0"/>
          </a:p>
          <a:p>
            <a:pPr lvl="0" fontAlgn="base"/>
            <a:r>
              <a:rPr lang="ko-KR" altLang="en-US" dirty="0" smtClean="0"/>
              <a:t>자연어를 </a:t>
            </a:r>
            <a:r>
              <a:rPr lang="ko-KR" altLang="en-US" dirty="0"/>
              <a:t>이해하기</a:t>
            </a:r>
            <a:r>
              <a:rPr lang="en-US" altLang="ko-KR" dirty="0"/>
              <a:t>(natural language understanding</a:t>
            </a:r>
            <a:r>
              <a:rPr lang="en-US" altLang="ko-KR" dirty="0" smtClean="0"/>
              <a:t>)</a:t>
            </a:r>
          </a:p>
          <a:p>
            <a:pPr lvl="0" fontAlgn="base"/>
            <a:r>
              <a:rPr lang="ko-KR" altLang="en-US" dirty="0" smtClean="0"/>
              <a:t>어떤 </a:t>
            </a:r>
            <a:r>
              <a:rPr lang="ko-KR" altLang="en-US" dirty="0"/>
              <a:t>일을 수행하는 중에 돌발적인 상황에 대처하기</a:t>
            </a:r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45176808" descr="EMB00005c60089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0701" y="1027906"/>
            <a:ext cx="4581287" cy="3060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056450" y="4253201"/>
            <a:ext cx="3813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봉가드</a:t>
            </a:r>
            <a:r>
              <a:rPr lang="ko-KR" altLang="en-US" dirty="0" smtClean="0"/>
              <a:t> 문제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양쪽 도형들의 차이는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2399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GPT-3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Open</a:t>
            </a:r>
            <a:r>
              <a:rPr lang="ko-KR" altLang="en-US" dirty="0" smtClean="0"/>
              <a:t> </a:t>
            </a:r>
            <a:r>
              <a:rPr lang="en-US" altLang="ko-KR" dirty="0" smtClean="0"/>
              <a:t>AI </a:t>
            </a:r>
            <a:r>
              <a:rPr lang="ko-KR" altLang="en-US" dirty="0" smtClean="0"/>
              <a:t>재단</a:t>
            </a:r>
            <a:r>
              <a:rPr lang="en-US" altLang="ko-KR" dirty="0" smtClean="0"/>
              <a:t>, 2020</a:t>
            </a:r>
            <a:r>
              <a:rPr lang="ko-KR" altLang="en-US" dirty="0" smtClean="0"/>
              <a:t>년 </a:t>
            </a:r>
            <a:r>
              <a:rPr lang="en-US" altLang="ko-KR" dirty="0"/>
              <a:t>7</a:t>
            </a:r>
            <a:r>
              <a:rPr lang="ko-KR" altLang="en-US" dirty="0" smtClean="0"/>
              <a:t>월 발표</a:t>
            </a:r>
            <a:endParaRPr lang="en-US" altLang="ko-KR" dirty="0" smtClean="0"/>
          </a:p>
          <a:p>
            <a:r>
              <a:rPr lang="ko-KR" altLang="en-US" dirty="0" smtClean="0"/>
              <a:t>세계 최초의 </a:t>
            </a:r>
            <a:r>
              <a:rPr lang="en-US" altLang="ko-KR" dirty="0" smtClean="0"/>
              <a:t>AGI. </a:t>
            </a:r>
            <a:r>
              <a:rPr lang="ko-KR" altLang="en-US" dirty="0" smtClean="0"/>
              <a:t>일반 지능</a:t>
            </a:r>
            <a:endParaRPr lang="en-US" altLang="ko-KR" dirty="0" smtClean="0"/>
          </a:p>
          <a:p>
            <a:r>
              <a:rPr lang="en-US" altLang="ko-KR" dirty="0" smtClean="0"/>
              <a:t>“</a:t>
            </a:r>
            <a:r>
              <a:rPr lang="ko-KR" altLang="en-US" dirty="0" smtClean="0"/>
              <a:t>지금까지 </a:t>
            </a:r>
            <a:r>
              <a:rPr lang="ko-KR" altLang="en-US" dirty="0"/>
              <a:t>생산한 </a:t>
            </a:r>
            <a:r>
              <a:rPr lang="en-US" altLang="ko-KR" dirty="0"/>
              <a:t>AI </a:t>
            </a:r>
            <a:r>
              <a:rPr lang="ko-KR" altLang="en-US" dirty="0"/>
              <a:t>시스템 중 가장 흥미롭고 중요한 시스템 중 </a:t>
            </a:r>
            <a:r>
              <a:rPr lang="ko-KR" altLang="en-US" dirty="0" smtClean="0"/>
              <a:t>하나</a:t>
            </a:r>
            <a:r>
              <a:rPr lang="en-US" altLang="ko-KR" dirty="0" smtClean="0"/>
              <a:t>”</a:t>
            </a:r>
          </a:p>
          <a:p>
            <a:pPr lvl="1"/>
            <a:r>
              <a:rPr lang="ko-KR" altLang="en-US" dirty="0" smtClean="0"/>
              <a:t>호주 철학자 데이비스 </a:t>
            </a:r>
            <a:r>
              <a:rPr lang="ko-KR" altLang="en-US" dirty="0" err="1" smtClean="0"/>
              <a:t>찰머스</a:t>
            </a:r>
            <a:endParaRPr lang="ko-KR" altLang="en-US" dirty="0"/>
          </a:p>
          <a:p>
            <a:r>
              <a:rPr lang="en-US" altLang="ko-KR" dirty="0" smtClean="0"/>
              <a:t>3000</a:t>
            </a:r>
            <a:r>
              <a:rPr lang="ko-KR" altLang="en-US" dirty="0" err="1" smtClean="0"/>
              <a:t>억개의</a:t>
            </a:r>
            <a:r>
              <a:rPr lang="ko-KR" altLang="en-US" dirty="0" smtClean="0"/>
              <a:t> 데이터 셋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전세계 모든 언어 자료 수집</a:t>
            </a:r>
            <a:endParaRPr lang="en-US" altLang="ko-KR" dirty="0" smtClean="0"/>
          </a:p>
          <a:p>
            <a:r>
              <a:rPr lang="en-US" altLang="ko-KR" dirty="0" smtClean="0"/>
              <a:t>1750</a:t>
            </a:r>
            <a:r>
              <a:rPr lang="ko-KR" altLang="en-US" dirty="0" err="1" smtClean="0"/>
              <a:t>억개의</a:t>
            </a:r>
            <a:r>
              <a:rPr lang="ko-KR" altLang="en-US" dirty="0" smtClean="0"/>
              <a:t> 가중치 학습</a:t>
            </a:r>
            <a:endParaRPr lang="en-US" altLang="ko-KR" dirty="0" smtClean="0"/>
          </a:p>
          <a:p>
            <a:r>
              <a:rPr lang="en-US" altLang="ko-KR" dirty="0" smtClean="0"/>
              <a:t>Microsoft</a:t>
            </a:r>
            <a:r>
              <a:rPr lang="ko-KR" altLang="en-US" dirty="0" smtClean="0"/>
              <a:t>사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억불에 서비스 독점권 </a:t>
            </a:r>
            <a:endParaRPr lang="en-US" altLang="ko-KR" dirty="0" smtClean="0"/>
          </a:p>
          <a:p>
            <a:r>
              <a:rPr lang="ko-KR" altLang="en-US" dirty="0" smtClean="0"/>
              <a:t>문법 교정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”</a:t>
            </a:r>
            <a:r>
              <a:rPr lang="en-US" altLang="ko-KR" dirty="0"/>
              <a:t>She no went to the market. </a:t>
            </a:r>
            <a:r>
              <a:rPr lang="en-US" altLang="ko-KR" dirty="0" smtClean="0"/>
              <a:t>“ </a:t>
            </a:r>
            <a:r>
              <a:rPr lang="en-US" altLang="ko-KR" dirty="0" smtClean="0">
                <a:sym typeface="Wingdings" panose="05000000000000000000" pitchFamily="2" charset="2"/>
              </a:rPr>
              <a:t>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en-US" altLang="ko-KR" dirty="0" smtClean="0"/>
              <a:t>”</a:t>
            </a:r>
            <a:r>
              <a:rPr lang="en-US" altLang="ko-KR" dirty="0"/>
              <a:t>She didn't go to the market.“ </a:t>
            </a:r>
          </a:p>
          <a:p>
            <a:r>
              <a:rPr lang="en-US" altLang="ko-KR" dirty="0" smtClean="0"/>
              <a:t>Prompt Programming</a:t>
            </a:r>
            <a:r>
              <a:rPr lang="ko-KR" altLang="en-US" dirty="0" smtClean="0"/>
              <a:t>의 시대 개막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587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GPT-3</a:t>
            </a:r>
            <a:r>
              <a:rPr lang="ko-KR" altLang="en-US" dirty="0"/>
              <a:t> </a:t>
            </a:r>
            <a:r>
              <a:rPr lang="ko-KR" altLang="en-US" dirty="0" smtClean="0"/>
              <a:t>발표이후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2021</a:t>
            </a:r>
            <a:r>
              <a:rPr lang="ko-KR" altLang="en-US" dirty="0" smtClean="0"/>
              <a:t>년 서울대</a:t>
            </a:r>
            <a:r>
              <a:rPr lang="en-US" altLang="ko-KR" dirty="0" smtClean="0"/>
              <a:t>+</a:t>
            </a:r>
            <a:r>
              <a:rPr lang="ko-KR" altLang="en-US" dirty="0" smtClean="0"/>
              <a:t>네이버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한국어 </a:t>
            </a:r>
            <a:r>
              <a:rPr lang="en-US" altLang="ko-KR" dirty="0" smtClean="0"/>
              <a:t>GPT-3 </a:t>
            </a:r>
            <a:r>
              <a:rPr lang="ko-KR" altLang="en-US" dirty="0" smtClean="0"/>
              <a:t>개발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네이버의 </a:t>
            </a:r>
            <a:r>
              <a:rPr lang="en-US" altLang="ko-KR" dirty="0" smtClean="0"/>
              <a:t>700 </a:t>
            </a:r>
            <a:r>
              <a:rPr lang="ko-KR" altLang="en-US" dirty="0" err="1" smtClean="0"/>
              <a:t>페타플롭스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수퍼컴퓨터</a:t>
            </a:r>
            <a:r>
              <a:rPr lang="ko-KR" altLang="en-US" dirty="0" smtClean="0"/>
              <a:t> 활용</a:t>
            </a:r>
            <a:endParaRPr lang="en-US" altLang="ko-KR" dirty="0" smtClean="0"/>
          </a:p>
          <a:p>
            <a:r>
              <a:rPr lang="en-US" altLang="ko-KR" dirty="0" smtClean="0"/>
              <a:t>SK</a:t>
            </a:r>
            <a:r>
              <a:rPr lang="ko-KR" altLang="en-US" dirty="0" smtClean="0"/>
              <a:t>텔레콤</a:t>
            </a:r>
            <a:r>
              <a:rPr lang="en-US" altLang="ko-KR" dirty="0" smtClean="0"/>
              <a:t>, </a:t>
            </a:r>
            <a:r>
              <a:rPr lang="ko-KR" altLang="en-US" dirty="0" smtClean="0"/>
              <a:t>국립국어원과 공동 </a:t>
            </a:r>
            <a:r>
              <a:rPr lang="en-US" altLang="ko-KR" dirty="0" smtClean="0"/>
              <a:t>1500</a:t>
            </a:r>
            <a:r>
              <a:rPr lang="ko-KR" altLang="en-US" dirty="0" err="1" smtClean="0"/>
              <a:t>억개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파라메터의</a:t>
            </a:r>
            <a:r>
              <a:rPr lang="ko-KR" altLang="en-US" dirty="0" smtClean="0"/>
              <a:t> 한국어 </a:t>
            </a:r>
            <a:r>
              <a:rPr lang="en-US" altLang="ko-KR" dirty="0" smtClean="0"/>
              <a:t>GPT-3</a:t>
            </a:r>
          </a:p>
          <a:p>
            <a:r>
              <a:rPr lang="ko-KR" altLang="en-US" dirty="0" err="1" smtClean="0"/>
              <a:t>화웨이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2</a:t>
            </a:r>
            <a:r>
              <a:rPr lang="ko-KR" altLang="en-US" dirty="0" err="1" smtClean="0"/>
              <a:t>천억개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파라메터</a:t>
            </a:r>
            <a:r>
              <a:rPr lang="ko-KR" altLang="en-US" dirty="0" smtClean="0"/>
              <a:t> </a:t>
            </a:r>
            <a:r>
              <a:rPr lang="en-US" altLang="ko-KR" dirty="0" smtClean="0"/>
              <a:t>‘</a:t>
            </a:r>
            <a:r>
              <a:rPr lang="en-US" altLang="ko-KR" dirty="0" err="1" smtClean="0"/>
              <a:t>PanGu</a:t>
            </a:r>
            <a:r>
              <a:rPr lang="en-US" altLang="ko-KR" dirty="0" smtClean="0"/>
              <a:t>-</a:t>
            </a:r>
            <a:r>
              <a:rPr lang="el-GR" altLang="ko-KR" dirty="0" smtClean="0"/>
              <a:t>α</a:t>
            </a:r>
            <a:r>
              <a:rPr lang="en-US" altLang="ko-KR" dirty="0" smtClean="0"/>
              <a:t>’, 1.1TB </a:t>
            </a:r>
            <a:r>
              <a:rPr lang="ko-KR" altLang="en-US" dirty="0" smtClean="0"/>
              <a:t>중국어 학습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250TFLOPS, 2048</a:t>
            </a:r>
            <a:r>
              <a:rPr lang="ko-KR" altLang="en-US" dirty="0" smtClean="0"/>
              <a:t>개 클러스터 컴퓨터</a:t>
            </a:r>
            <a:endParaRPr lang="en-US" altLang="ko-KR" dirty="0" smtClean="0"/>
          </a:p>
          <a:p>
            <a:r>
              <a:rPr lang="en-US" altLang="ko-KR" dirty="0" smtClean="0"/>
              <a:t>LG AI</a:t>
            </a:r>
            <a:r>
              <a:rPr lang="ko-KR" altLang="en-US" dirty="0" smtClean="0"/>
              <a:t>연구원</a:t>
            </a:r>
            <a:r>
              <a:rPr lang="en-US" altLang="ko-KR" dirty="0" smtClean="0"/>
              <a:t>, 6000</a:t>
            </a:r>
            <a:r>
              <a:rPr lang="ko-KR" altLang="en-US" dirty="0" err="1" smtClean="0"/>
              <a:t>억개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파라메타</a:t>
            </a:r>
            <a:r>
              <a:rPr lang="ko-KR" altLang="en-US" dirty="0" smtClean="0"/>
              <a:t> 학습용 제작</a:t>
            </a:r>
            <a:endParaRPr lang="en-US" altLang="ko-KR" dirty="0" smtClean="0"/>
          </a:p>
          <a:p>
            <a:r>
              <a:rPr lang="ko-KR" altLang="en-US" dirty="0" smtClean="0"/>
              <a:t>초거대 </a:t>
            </a:r>
            <a:r>
              <a:rPr lang="en-US" altLang="ko-KR" dirty="0" smtClean="0"/>
              <a:t>AI </a:t>
            </a:r>
            <a:r>
              <a:rPr lang="ko-KR" altLang="en-US" dirty="0" smtClean="0"/>
              <a:t>연구 진행</a:t>
            </a:r>
            <a:endParaRPr lang="el-GR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9868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1538</Words>
  <Application>Microsoft Office PowerPoint</Application>
  <PresentationFormat>와이드스크린</PresentationFormat>
  <Paragraphs>245</Paragraphs>
  <Slides>37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5" baseType="lpstr">
      <vt:lpstr>굴림</vt:lpstr>
      <vt:lpstr>바탕</vt:lpstr>
      <vt:lpstr>함초롬바탕</vt:lpstr>
      <vt:lpstr>Arial</vt:lpstr>
      <vt:lpstr>Courier New</vt:lpstr>
      <vt:lpstr>Times New Roman</vt:lpstr>
      <vt:lpstr>Wingdings</vt:lpstr>
      <vt:lpstr>Office 테마</vt:lpstr>
      <vt:lpstr>7장 인공일반지능과 GPT-3</vt:lpstr>
      <vt:lpstr>내용</vt:lpstr>
      <vt:lpstr>AGI(Artificial General Intelligence)</vt:lpstr>
      <vt:lpstr>팔방미인((八方美人)</vt:lpstr>
      <vt:lpstr>인공일반지능의 기능</vt:lpstr>
      <vt:lpstr>인공일반지능의 검사법</vt:lpstr>
      <vt:lpstr>AI-Complete ( AI 완전성)</vt:lpstr>
      <vt:lpstr>GPT-3</vt:lpstr>
      <vt:lpstr>GPT-3 발표이후</vt:lpstr>
      <vt:lpstr>GPT-3 응용분야: </vt:lpstr>
      <vt:lpstr>DALLE-E</vt:lpstr>
      <vt:lpstr>시대별 이미지도 선택 생성</vt:lpstr>
      <vt:lpstr>단추를 푼 파란 색 셔츠와 검은 색 트라우저를 입은 남자 마네킹 </vt:lpstr>
      <vt:lpstr>Image GPT</vt:lpstr>
      <vt:lpstr>OpenAI Microscope</vt:lpstr>
      <vt:lpstr>PowerPoint 프레젠테이션</vt:lpstr>
      <vt:lpstr>PowerPoint 프레젠테이션</vt:lpstr>
      <vt:lpstr>PowerPoint 프레젠테이션</vt:lpstr>
      <vt:lpstr>DBMS의 SQL 명령문 생성하기</vt:lpstr>
      <vt:lpstr>GPT-3 작문 예</vt:lpstr>
      <vt:lpstr>WebGPT</vt:lpstr>
      <vt:lpstr>GPT-3의 문제</vt:lpstr>
      <vt:lpstr>상식 (Common Sense)</vt:lpstr>
      <vt:lpstr>상식의 범위</vt:lpstr>
      <vt:lpstr>국가별 상식 시험</vt:lpstr>
      <vt:lpstr>외국인들이 한국에 와서 놀라는 상식</vt:lpstr>
      <vt:lpstr>글로벌 지식의 충돌</vt:lpstr>
      <vt:lpstr>상식이 달라서 벌어진 사건</vt:lpstr>
      <vt:lpstr>상식 KB의 구축</vt:lpstr>
      <vt:lpstr>ConceptNet</vt:lpstr>
      <vt:lpstr>상식 추론의 종류</vt:lpstr>
      <vt:lpstr>물리적 관계 추론</vt:lpstr>
      <vt:lpstr>AI 알렌 연구소(Allen Institute for AI)</vt:lpstr>
      <vt:lpstr>Visual Common Sense가 특히 필요</vt:lpstr>
      <vt:lpstr>비주얼 상식 추론 예</vt:lpstr>
      <vt:lpstr>다음 영상을 보고 추론</vt:lpstr>
      <vt:lpstr>일반인공지능의 미래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7장 인공일반지능</dc:title>
  <dc:creator>Owner</dc:creator>
  <cp:lastModifiedBy>Owner</cp:lastModifiedBy>
  <cp:revision>23</cp:revision>
  <dcterms:created xsi:type="dcterms:W3CDTF">2022-04-08T05:58:21Z</dcterms:created>
  <dcterms:modified xsi:type="dcterms:W3CDTF">2023-02-17T02:07:57Z</dcterms:modified>
</cp:coreProperties>
</file>

<file path=docProps/thumbnail.jpeg>
</file>